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3"/>
  </p:notesMasterIdLst>
  <p:handoutMasterIdLst>
    <p:handoutMasterId r:id="rId34"/>
  </p:handoutMasterIdLst>
  <p:sldIdLst>
    <p:sldId id="861" r:id="rId2"/>
    <p:sldId id="891" r:id="rId3"/>
    <p:sldId id="862" r:id="rId4"/>
    <p:sldId id="615" r:id="rId5"/>
    <p:sldId id="863" r:id="rId6"/>
    <p:sldId id="735" r:id="rId7"/>
    <p:sldId id="864" r:id="rId8"/>
    <p:sldId id="866" r:id="rId9"/>
    <p:sldId id="724" r:id="rId10"/>
    <p:sldId id="742" r:id="rId11"/>
    <p:sldId id="869" r:id="rId12"/>
    <p:sldId id="870" r:id="rId13"/>
    <p:sldId id="871" r:id="rId14"/>
    <p:sldId id="872" r:id="rId15"/>
    <p:sldId id="890" r:id="rId16"/>
    <p:sldId id="725" r:id="rId17"/>
    <p:sldId id="733" r:id="rId18"/>
    <p:sldId id="873" r:id="rId19"/>
    <p:sldId id="727" r:id="rId20"/>
    <p:sldId id="876" r:id="rId21"/>
    <p:sldId id="877" r:id="rId22"/>
    <p:sldId id="878" r:id="rId23"/>
    <p:sldId id="879" r:id="rId24"/>
    <p:sldId id="880" r:id="rId25"/>
    <p:sldId id="881" r:id="rId26"/>
    <p:sldId id="882" r:id="rId27"/>
    <p:sldId id="889" r:id="rId28"/>
    <p:sldId id="883" r:id="rId29"/>
    <p:sldId id="885" r:id="rId30"/>
    <p:sldId id="886" r:id="rId31"/>
    <p:sldId id="888" r:id="rId3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4F9F"/>
    <a:srgbClr val="FFFEC9"/>
    <a:srgbClr val="EFFF5D"/>
    <a:srgbClr val="FFBF8A"/>
    <a:srgbClr val="FAA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44" autoAdjust="0"/>
    <p:restoredTop sz="66716" autoAdjust="0"/>
  </p:normalViewPr>
  <p:slideViewPr>
    <p:cSldViewPr>
      <p:cViewPr varScale="1">
        <p:scale>
          <a:sx n="67" d="100"/>
          <a:sy n="67" d="100"/>
        </p:scale>
        <p:origin x="1348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32"/>
    </p:cViewPr>
  </p:sorterViewPr>
  <p:notesViewPr>
    <p:cSldViewPr>
      <p:cViewPr varScale="1">
        <p:scale>
          <a:sx n="92" d="100"/>
          <a:sy n="92" d="100"/>
        </p:scale>
        <p:origin x="-2176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>
            <a:extLst>
              <a:ext uri="{FF2B5EF4-FFF2-40B4-BE49-F238E27FC236}">
                <a16:creationId xmlns:a16="http://schemas.microsoft.com/office/drawing/2014/main" id="{A29EC8D5-F8A5-4921-AE9D-E0D30CCD5AB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-6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53635" name="Rectangle 3">
            <a:extLst>
              <a:ext uri="{FF2B5EF4-FFF2-40B4-BE49-F238E27FC236}">
                <a16:creationId xmlns:a16="http://schemas.microsoft.com/office/drawing/2014/main" id="{8E221A19-3587-4D95-B592-62DACD74AC3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-6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53636" name="Rectangle 4">
            <a:extLst>
              <a:ext uri="{FF2B5EF4-FFF2-40B4-BE49-F238E27FC236}">
                <a16:creationId xmlns:a16="http://schemas.microsoft.com/office/drawing/2014/main" id="{4AC9761A-58F9-4DAD-A27B-0D5A2CD628C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-6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53637" name="Rectangle 5">
            <a:extLst>
              <a:ext uri="{FF2B5EF4-FFF2-40B4-BE49-F238E27FC236}">
                <a16:creationId xmlns:a16="http://schemas.microsoft.com/office/drawing/2014/main" id="{F11417D8-9AF7-4993-90CF-BF2C91AC2B0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DA47735-680D-4ACF-8280-0E33214F16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7359BBC-FAF1-40BB-8113-D9698FAC017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-6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1E9D1FFA-2DC9-48E6-B3A4-A6CAFAA7567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-6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7BF2FE45-5784-4A46-B50B-D56179B33EFA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0A25F13C-125E-4025-B87B-D5E3759DCA1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4BBD990C-B1F0-49E4-BCCD-01D5AE323A7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-6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482D2066-486B-4ECF-A5DE-B3948EA9FE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7ABE3DDB-4BFB-4B91-8178-BD35D7EC9A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79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79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79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79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79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6BB36740-1EFE-49BE-80C3-5403505197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4A73A49-B3A3-43DC-9A4C-61BFF904F29E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565FF425-8495-4BA0-B27D-B1EDEB4CCB9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00C0449E-A5BC-451C-8D4A-F028734733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CD23265B-CB2A-4C0B-A41C-C13CE49856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D25D9BB-8965-466F-B1B7-A412500DDCC2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B0B4647C-75DB-4551-B7F0-D733EE0518D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131B11A7-49CE-438D-B675-ACB0193184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E81B4CE4-3D0B-4E99-8F58-1D06E7B17A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0F399F-EBE2-4C59-83F3-2F45E844D302}" type="slidenum">
              <a:rPr lang="en-US" altLang="en-US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FA9E6897-4226-48B8-BA71-CF7843C6F4C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C0040DF6-8EA7-4508-96D9-24436560AA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1DCFD3CE-D9E6-4460-9B54-1FEB008A8B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78F217B-FBA9-404A-8B97-659D9DEEE840}" type="slidenum">
              <a:rPr lang="en-US" altLang="en-US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2D7455FC-F02A-4DAA-86F5-72CFCAFA81E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226E5ECA-B627-449D-A246-B1DB889C07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C873B343-D448-4A69-B762-BED31EEA69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1CF67BD-2469-4779-8C25-8CC1A07ECB80}" type="slidenum">
              <a:rPr lang="en-US" altLang="en-US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C5E131A3-569C-4A90-8361-2DE90C90BD2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AC9F54F6-1B37-48AB-B095-E36EC317BB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AA0E765E-73EA-4538-888F-8E5654DE51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4B5125A-16CA-410B-BD7E-B6152097C37F}" type="slidenum">
              <a:rPr lang="en-US" altLang="en-US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4FAD6533-5344-441B-AB60-898003C30BC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F0EE9DAB-6C2C-4647-B9B4-7F5A588AAC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05774D9C-9115-4269-A3CD-D5717899CD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FCD9A80-9AA5-4849-A0A2-C0ADB40E3B5A}" type="slidenum">
              <a:rPr lang="en-US" altLang="en-US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F5CC0D9C-A424-41EB-B856-F697E624934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27D4E719-45EA-494D-9BE3-0F8F2F6F1F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D6C230E5-F711-4D99-909E-2C41CC47DB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B0B4B3B-40D6-4E6D-9998-12AA0364612D}" type="slidenum">
              <a:rPr lang="en-US" altLang="en-US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5BC48FA0-C2AE-4AEF-B182-58959A2EB0C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6CC5D1A8-BEA7-437E-9724-226B59C568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8892BDEB-E154-46E3-9556-A589566E7E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64BE681-4810-4E32-A459-3B6611C084FF}" type="slidenum">
              <a:rPr lang="en-US" altLang="en-US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6836A3E6-EAD4-431B-8676-B2BD80D65E1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B526A55A-90B0-4FB3-858B-5237D9C81D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35518CAA-3D7C-41AA-A8D5-1421356351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9820D0F-8A23-47DD-9840-113369164FBE}" type="slidenum">
              <a:rPr lang="en-US" altLang="en-US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FD61C083-8CF3-4092-8994-9D22B23B345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C768FF78-1749-4936-BA4F-1952F8FBE4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AC4A9BBD-FFE8-4538-92E3-47D9393D60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1E31C7A-C9CE-4BAB-AC52-A9DEF600DEA1}" type="slidenum">
              <a:rPr lang="en-US" altLang="en-US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A8C26AF5-2EE0-449B-A6FF-635CBC19DF1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9612B4F6-E447-470D-B957-109863CE2E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1C3C530-90DB-486B-BE6E-8EDA020DE5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DF33BE4-A479-48AB-9BCE-996CAC69D275}" type="slidenum">
              <a:rPr lang="en-US" altLang="en-US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27AC9A08-206F-4908-95EC-ED199DA947D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2E2B5CC7-D28E-4085-95FD-C1E35682B5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BEC780E9-98D0-46F5-BC09-BE4B1F3E6A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CE0D5CD-31CF-4F74-86EA-6446B2F78FF5}" type="slidenum">
              <a:rPr lang="en-US" altLang="en-US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1244971D-617B-4D1E-B5DF-AFCF07AFBF2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F7C2D936-BAD4-4DD0-830B-23FA4365E3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315746F1-3A35-46EC-85CB-023ECF9E2E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512CC42-8808-4382-AF22-429FCA2098D3}" type="slidenum">
              <a:rPr lang="en-US" altLang="en-US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0B5D7554-3E19-40C1-82AE-13B29A71DC8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BE603FBC-E9BD-4949-95C1-6DA27C3F34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4FCA9171-2FE7-4EBA-9439-25743AA4B4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5428DB8-CAF0-480A-8AD9-08D441C396C6}" type="slidenum">
              <a:rPr lang="en-US" altLang="en-US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DA381711-0250-46C5-AB52-182A3B43B26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0C1D0CCC-251A-4E02-80F5-F0AAF3E459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67CDD369-EFFE-4BB4-BA97-ECC7A409D8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129853E-F180-4031-8018-E65355EFEAED}" type="slidenum">
              <a:rPr lang="en-US" altLang="en-US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462F0DFA-CFED-4E56-872C-7C4DC7E27F0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B903E600-0EE6-4EA9-8C59-CBBD047D73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4BC74D7E-1584-4D3E-A15C-1F4DB03FC2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5611CB6-8D0C-414E-ABFD-AB4F9A592A81}" type="slidenum">
              <a:rPr lang="en-US" altLang="en-US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BFDDE63E-8CA5-4EE5-BCDE-8236EBBAEA3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8F5F2BBA-C771-411A-BB89-92E1380D56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AE384494-6EE6-432A-AA6F-574AAFC4C9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9CFEFFE-0075-438D-9EA4-D01B9C343D19}" type="slidenum">
              <a:rPr lang="en-US" altLang="en-US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3213191F-EABE-448D-ACDD-E5BAE772146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E9244EB2-36E9-4899-B697-FC9E51FDD4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F9A5D4B6-69E8-4F5F-9667-49E4FBD195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A4F9EB7-4CD6-47B8-AB72-7994009A36A8}" type="slidenum">
              <a:rPr lang="en-US" altLang="en-US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94F12609-C49D-4E3B-A0B3-19AC56A69BD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6DA72478-A8BE-4EF9-B709-2C1A5F60D4B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F81E644F-E815-470B-9450-E245E5C0C9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F644FB1-DD4C-4008-9F32-8CAD67412844}" type="slidenum">
              <a:rPr lang="en-US" altLang="en-US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951F658A-9DCF-47CF-B812-BAA3C75195C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115F6EEE-1C03-4793-A14A-6F102C7D3220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0B48166D-02C4-4F54-ADF9-35F6880210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6987691-FB9C-4A93-A56D-2057D4632CA2}" type="slidenum">
              <a:rPr lang="en-US" altLang="en-US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19CD587B-FED7-49D4-9ABD-7D275528E57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E03F7CD7-AD2A-4495-8AED-7E23C3C3A38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EEF2CBFD-D2EE-47AC-BD50-20AC5D45F7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F41C29E-1736-4C1C-9CAA-A082AC5EC1A7}" type="slidenum">
              <a:rPr lang="en-US" altLang="en-US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F6FB6035-8536-4B62-8A50-3FFC26058C2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0ED13A7F-3EF4-4BD3-9461-F0475B914E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98024DF6-A529-4D2C-B6C8-40EC86CE6B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0471EA5-EFFA-4E73-A16A-8CDFA876586D}" type="slidenum">
              <a:rPr lang="en-US" altLang="en-US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5A3F00B4-72D9-4860-A045-8CE5E8C10F8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816D3B0B-6952-4221-98DB-A73E0729BF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41D53558-9CAB-4224-BE3B-15AF3DB79D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D6088AE-E0F9-41A2-AD65-5BE6807B42D1}" type="slidenum">
              <a:rPr lang="en-US" altLang="en-US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72294DB7-E157-45EE-925F-67AE336D255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1C2F423F-6C14-4C2B-AEBF-6832DC6E21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CC3C186F-B802-469E-9191-429C800AC2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48D280E-60EF-452F-8B4F-E5616BF982B5}" type="slidenum">
              <a:rPr lang="en-US" altLang="en-US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4B786B93-EB85-470B-BF11-91B32D12933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9106E2C3-EF6C-40DA-BCCC-F8D42FE54B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F0362857-57BF-4164-99E8-C277D9F340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CC18FC7-D428-4CA9-B3B1-D39623A5897A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BA586B05-0B81-4449-85C9-01422D675A6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CB5CF2B9-4125-4C80-A8A8-8C5AD2779815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8BAA2E8B-6BE5-4EB1-BEBF-E2CF0D372A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4DCB725-F304-4C4C-9D8B-DCC7B44FE91F}" type="slidenum">
              <a:rPr lang="en-US" altLang="en-US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9B93BB13-29CE-4986-9B03-E89D0FEC630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BE420203-4A09-4FE7-ADCD-5D2C18D026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63002983-5CC1-4F0A-8278-6A5231B046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2A0893B-125F-4E11-BB78-7EB808D891E9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55FDF393-2C1C-47A5-A223-D3FF843AB96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20B92113-EF88-4CE6-AB8B-BF7F8B4C2C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BB2DF1C8-ABEF-4D2D-ACE1-7BD969359296}"/>
              </a:ext>
            </a:extLst>
          </p:cNvPr>
          <p:cNvGrpSpPr>
            <a:grpSpLocks/>
          </p:cNvGrpSpPr>
          <p:nvPr/>
        </p:nvGrpSpPr>
        <p:grpSpPr bwMode="auto">
          <a:xfrm>
            <a:off x="0" y="-14288"/>
            <a:ext cx="9155113" cy="6884988"/>
            <a:chOff x="0" y="-9"/>
            <a:chExt cx="5767" cy="4337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6ACFFB12-FF98-4E52-AD9F-C43DC0E387B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632" y="-5"/>
              <a:ext cx="1737" cy="4333"/>
            </a:xfrm>
            <a:custGeom>
              <a:avLst/>
              <a:gdLst/>
              <a:ahLst/>
              <a:cxnLst>
                <a:cxn ang="0">
                  <a:pos x="494" y="4309"/>
                </a:cxn>
                <a:cxn ang="0">
                  <a:pos x="1737" y="4320"/>
                </a:cxn>
                <a:cxn ang="0">
                  <a:pos x="524" y="0"/>
                </a:cxn>
                <a:cxn ang="0">
                  <a:pos x="0" y="7"/>
                </a:cxn>
                <a:cxn ang="0">
                  <a:pos x="494" y="430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ECC9B606-8C91-4521-9143-8A51CD1A2171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-7"/>
              <a:ext cx="1737" cy="4329"/>
            </a:xfrm>
            <a:custGeom>
              <a:avLst/>
              <a:gdLst/>
              <a:ahLst/>
              <a:cxnLst>
                <a:cxn ang="0">
                  <a:pos x="494" y="4309"/>
                </a:cxn>
                <a:cxn ang="0">
                  <a:pos x="1737" y="4320"/>
                </a:cxn>
                <a:cxn ang="0">
                  <a:pos x="524" y="0"/>
                </a:cxn>
                <a:cxn ang="0">
                  <a:pos x="0" y="7"/>
                </a:cxn>
                <a:cxn ang="0">
                  <a:pos x="494" y="430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0FBD7691-85C6-403E-91CA-C7945186224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744" y="-4"/>
              <a:ext cx="1739" cy="4330"/>
            </a:xfrm>
            <a:custGeom>
              <a:avLst/>
              <a:gdLst/>
              <a:ahLst/>
              <a:cxnLst>
                <a:cxn ang="0">
                  <a:pos x="494" y="4415"/>
                </a:cxn>
                <a:cxn ang="0">
                  <a:pos x="1739" y="4420"/>
                </a:cxn>
                <a:cxn ang="0">
                  <a:pos x="524" y="0"/>
                </a:cxn>
                <a:cxn ang="0">
                  <a:pos x="0" y="7"/>
                </a:cxn>
                <a:cxn ang="0">
                  <a:pos x="494" y="4415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8FA648B1-6DEA-40B0-A1AB-F16C2FF0C06D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920" y="-9"/>
              <a:ext cx="2080" cy="4324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1870" y="4338"/>
                </a:cxn>
                <a:cxn ang="0">
                  <a:pos x="2080" y="4338"/>
                </a:cxn>
                <a:cxn ang="0">
                  <a:pos x="1033" y="0"/>
                </a:cxn>
                <a:cxn ang="0">
                  <a:pos x="0" y="7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1505BEFC-113E-47E7-A2E8-DE93C9820C98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17" y="97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92EB79B1-89DB-4829-88BF-872533A141AC}"/>
                </a:ext>
              </a:extLst>
            </p:cNvPr>
            <p:cNvSpPr>
              <a:spLocks/>
            </p:cNvSpPr>
            <p:nvPr/>
          </p:nvSpPr>
          <p:spPr bwMode="hidden">
            <a:xfrm rot="2702961" flipH="1">
              <a:off x="810" y="766"/>
              <a:ext cx="2544" cy="1008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ECE33BC2-62CB-48BA-9CF9-E37BDBF3F68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83" y="49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C06953BD-9B7D-4D1C-97F2-54BC3D72AEF7}"/>
                </a:ext>
              </a:extLst>
            </p:cNvPr>
            <p:cNvSpPr>
              <a:spLocks/>
            </p:cNvSpPr>
            <p:nvPr/>
          </p:nvSpPr>
          <p:spPr bwMode="hidden">
            <a:xfrm rot="-2895842">
              <a:off x="-984" y="1041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A831B550-67DB-4DB9-AEBD-FA983F001C5B}"/>
                </a:ext>
              </a:extLst>
            </p:cNvPr>
            <p:cNvSpPr>
              <a:spLocks/>
            </p:cNvSpPr>
            <p:nvPr/>
          </p:nvSpPr>
          <p:spPr bwMode="hidden">
            <a:xfrm rot="-2305141">
              <a:off x="1331" y="913"/>
              <a:ext cx="3594" cy="1735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6055C004-5BE2-456C-9D44-495C1E553EAA}"/>
                </a:ext>
              </a:extLst>
            </p:cNvPr>
            <p:cNvSpPr>
              <a:spLocks/>
            </p:cNvSpPr>
            <p:nvPr/>
          </p:nvSpPr>
          <p:spPr bwMode="hidden">
            <a:xfrm rot="2084418" flipH="1">
              <a:off x="1859" y="865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14B2C90B-E93C-4A45-A669-6399858C10C2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250" y="-7"/>
              <a:ext cx="1089" cy="2285"/>
            </a:xfrm>
            <a:custGeom>
              <a:avLst/>
              <a:gdLst/>
              <a:ahLst/>
              <a:cxnLst>
                <a:cxn ang="0">
                  <a:pos x="0" y="2265"/>
                </a:cxn>
                <a:cxn ang="0">
                  <a:pos x="1030" y="0"/>
                </a:cxn>
                <a:cxn ang="0">
                  <a:pos x="1089" y="0"/>
                </a:cxn>
                <a:cxn ang="0">
                  <a:pos x="37" y="2285"/>
                </a:cxn>
                <a:cxn ang="0">
                  <a:pos x="0" y="2265"/>
                </a:cxn>
              </a:cxnLst>
              <a:rect l="0" t="0" r="r" b="b"/>
              <a:pathLst>
                <a:path w="1089" h="2285">
                  <a:moveTo>
                    <a:pt x="0" y="2265"/>
                  </a:moveTo>
                  <a:cubicBezTo>
                    <a:pt x="438" y="996"/>
                    <a:pt x="865" y="377"/>
                    <a:pt x="1030" y="0"/>
                  </a:cubicBezTo>
                  <a:cubicBezTo>
                    <a:pt x="1030" y="0"/>
                    <a:pt x="1059" y="0"/>
                    <a:pt x="1089" y="0"/>
                  </a:cubicBezTo>
                  <a:cubicBezTo>
                    <a:pt x="565" y="834"/>
                    <a:pt x="181" y="1853"/>
                    <a:pt x="37" y="2285"/>
                  </a:cubicBezTo>
                  <a:cubicBezTo>
                    <a:pt x="37" y="2285"/>
                    <a:pt x="0" y="2265"/>
                    <a:pt x="0" y="226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AA7A5A6F-93F3-4BDD-9927-FC1A0413DEAD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0" y="2441"/>
              <a:ext cx="5760" cy="43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14160D04-D9AD-4C0D-8CB7-2A5769AB064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32" y="2487"/>
              <a:ext cx="1737" cy="382"/>
            </a:xfrm>
            <a:custGeom>
              <a:avLst/>
              <a:gdLst/>
              <a:ahLst/>
              <a:cxnLst>
                <a:cxn ang="0">
                  <a:pos x="494" y="4309"/>
                </a:cxn>
                <a:cxn ang="0">
                  <a:pos x="1737" y="4320"/>
                </a:cxn>
                <a:cxn ang="0">
                  <a:pos x="524" y="0"/>
                </a:cxn>
                <a:cxn ang="0">
                  <a:pos x="0" y="7"/>
                </a:cxn>
                <a:cxn ang="0">
                  <a:pos x="494" y="430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543C0EC8-844E-43E1-89DB-64F375B0A82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0" y="2487"/>
              <a:ext cx="1737" cy="381"/>
            </a:xfrm>
            <a:custGeom>
              <a:avLst/>
              <a:gdLst/>
              <a:ahLst/>
              <a:cxnLst>
                <a:cxn ang="0">
                  <a:pos x="494" y="4309"/>
                </a:cxn>
                <a:cxn ang="0">
                  <a:pos x="1737" y="4320"/>
                </a:cxn>
                <a:cxn ang="0">
                  <a:pos x="524" y="0"/>
                </a:cxn>
                <a:cxn ang="0">
                  <a:pos x="0" y="7"/>
                </a:cxn>
                <a:cxn ang="0">
                  <a:pos x="494" y="430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5D615FE-4BF9-4B48-82A8-26DCF97A7ED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744" y="2487"/>
              <a:ext cx="1739" cy="382"/>
            </a:xfrm>
            <a:custGeom>
              <a:avLst/>
              <a:gdLst/>
              <a:ahLst/>
              <a:cxnLst>
                <a:cxn ang="0">
                  <a:pos x="494" y="4415"/>
                </a:cxn>
                <a:cxn ang="0">
                  <a:pos x="1739" y="4420"/>
                </a:cxn>
                <a:cxn ang="0">
                  <a:pos x="524" y="0"/>
                </a:cxn>
                <a:cxn ang="0">
                  <a:pos x="0" y="7"/>
                </a:cxn>
                <a:cxn ang="0">
                  <a:pos x="494" y="4415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DBF2E729-005F-4D8F-8DD0-97363A445AB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920" y="2487"/>
              <a:ext cx="2080" cy="381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1870" y="4338"/>
                </a:cxn>
                <a:cxn ang="0">
                  <a:pos x="2080" y="4338"/>
                </a:cxn>
                <a:cxn ang="0">
                  <a:pos x="1033" y="0"/>
                </a:cxn>
                <a:cxn ang="0">
                  <a:pos x="0" y="7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94D7E69E-BA56-4685-A2C7-C72CC2FF30E3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7" y="2456"/>
              <a:ext cx="5760" cy="432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B3896646-C268-4E57-A579-885527C9E35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583" y="2449"/>
              <a:ext cx="1036" cy="420"/>
            </a:xfrm>
            <a:custGeom>
              <a:avLst/>
              <a:gdLst/>
              <a:ahLst/>
              <a:cxnLst>
                <a:cxn ang="0">
                  <a:pos x="1027" y="0"/>
                </a:cxn>
                <a:cxn ang="0">
                  <a:pos x="0" y="417"/>
                </a:cxn>
                <a:cxn ang="0">
                  <a:pos x="24" y="420"/>
                </a:cxn>
                <a:cxn ang="0">
                  <a:pos x="1036" y="16"/>
                </a:cxn>
                <a:cxn ang="0">
                  <a:pos x="1027" y="0"/>
                </a:cxn>
              </a:cxnLst>
              <a:rect l="0" t="0" r="r" b="b"/>
              <a:pathLst>
                <a:path w="1036" h="420">
                  <a:moveTo>
                    <a:pt x="1027" y="0"/>
                  </a:moveTo>
                  <a:cubicBezTo>
                    <a:pt x="508" y="159"/>
                    <a:pt x="167" y="347"/>
                    <a:pt x="0" y="417"/>
                  </a:cubicBezTo>
                  <a:cubicBezTo>
                    <a:pt x="0" y="417"/>
                    <a:pt x="12" y="418"/>
                    <a:pt x="24" y="420"/>
                  </a:cubicBezTo>
                  <a:cubicBezTo>
                    <a:pt x="237" y="321"/>
                    <a:pt x="708" y="105"/>
                    <a:pt x="1036" y="16"/>
                  </a:cubicBezTo>
                  <a:cubicBezTo>
                    <a:pt x="1036" y="16"/>
                    <a:pt x="1027" y="0"/>
                    <a:pt x="1027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CC0E2ABE-AD38-480A-A1A3-8510F0ECE1ED}"/>
                </a:ext>
              </a:extLst>
            </p:cNvPr>
            <p:cNvSpPr>
              <a:spLocks/>
            </p:cNvSpPr>
            <p:nvPr/>
          </p:nvSpPr>
          <p:spPr bwMode="invGray">
            <a:xfrm rot="18897039" flipH="1">
              <a:off x="1486" y="2417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306D9F75-2FFA-4370-A55B-8BF6ADE9E15B}"/>
                </a:ext>
              </a:extLst>
            </p:cNvPr>
            <p:cNvSpPr>
              <a:spLocks/>
            </p:cNvSpPr>
            <p:nvPr/>
          </p:nvSpPr>
          <p:spPr bwMode="invGray">
            <a:xfrm rot="18897039" flipH="1">
              <a:off x="766" y="2417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287E2A32-2822-4320-B14B-48DD83B3FCA4}"/>
                </a:ext>
              </a:extLst>
            </p:cNvPr>
            <p:cNvSpPr>
              <a:spLocks/>
            </p:cNvSpPr>
            <p:nvPr/>
          </p:nvSpPr>
          <p:spPr bwMode="invGray">
            <a:xfrm rot="18897039" flipH="1">
              <a:off x="31" y="2385"/>
              <a:ext cx="1034" cy="487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A30FB26A-A29A-443A-A01E-934A189DF101}"/>
                </a:ext>
              </a:extLst>
            </p:cNvPr>
            <p:cNvSpPr>
              <a:spLocks/>
            </p:cNvSpPr>
            <p:nvPr/>
          </p:nvSpPr>
          <p:spPr bwMode="invGray">
            <a:xfrm flipH="1" flipV="1">
              <a:off x="576" y="2441"/>
              <a:ext cx="3552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33C02D5E-DA3F-4C21-83B5-57317B451C9F}"/>
                </a:ext>
              </a:extLst>
            </p:cNvPr>
            <p:cNvSpPr>
              <a:spLocks/>
            </p:cNvSpPr>
            <p:nvPr/>
          </p:nvSpPr>
          <p:spPr bwMode="invGray">
            <a:xfrm flipH="1" flipV="1">
              <a:off x="240" y="2441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47C2A0E1-9D35-4238-B2D1-85AB353E062D}"/>
                </a:ext>
              </a:extLst>
            </p:cNvPr>
            <p:cNvSpPr>
              <a:spLocks/>
            </p:cNvSpPr>
            <p:nvPr/>
          </p:nvSpPr>
          <p:spPr bwMode="invGray">
            <a:xfrm flipH="1" flipV="1">
              <a:off x="3036" y="2489"/>
              <a:ext cx="1332" cy="383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861656E4-D3A2-4D70-B17B-216269A5BE9F}"/>
                </a:ext>
              </a:extLst>
            </p:cNvPr>
            <p:cNvSpPr>
              <a:spLocks/>
            </p:cNvSpPr>
            <p:nvPr/>
          </p:nvSpPr>
          <p:spPr bwMode="invGray">
            <a:xfrm flipH="1" flipV="1">
              <a:off x="3984" y="2441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20FFCAE3-FEED-4081-A72E-CB02991092B0}"/>
                </a:ext>
              </a:extLst>
            </p:cNvPr>
            <p:cNvSpPr>
              <a:spLocks/>
            </p:cNvSpPr>
            <p:nvPr/>
          </p:nvSpPr>
          <p:spPr bwMode="invGray">
            <a:xfrm flipH="1" flipV="1">
              <a:off x="3456" y="2441"/>
              <a:ext cx="2304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5681D90F-6666-452A-B75D-0928E3D7B953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0" y="2462"/>
              <a:ext cx="5760" cy="1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accent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2" name="Rectangle 30">
              <a:extLst>
                <a:ext uri="{FF2B5EF4-FFF2-40B4-BE49-F238E27FC236}">
                  <a16:creationId xmlns:a16="http://schemas.microsoft.com/office/drawing/2014/main" id="{A47FC2B6-0029-4817-B75F-EC03433EAE9C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2880"/>
              <a:ext cx="5760" cy="57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3" name="Rectangle 31">
              <a:extLst>
                <a:ext uri="{FF2B5EF4-FFF2-40B4-BE49-F238E27FC236}">
                  <a16:creationId xmlns:a16="http://schemas.microsoft.com/office/drawing/2014/main" id="{B3AD7CC8-9221-426F-BC7E-8C670144E6B8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3408"/>
              <a:ext cx="5760" cy="9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pic>
          <p:nvPicPr>
            <p:cNvPr id="34" name="Picture 32" descr="BTZBUL1A">
              <a:extLst>
                <a:ext uri="{FF2B5EF4-FFF2-40B4-BE49-F238E27FC236}">
                  <a16:creationId xmlns:a16="http://schemas.microsoft.com/office/drawing/2014/main" id="{B85C6D15-0F93-4F74-B2AD-441DB8F702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" y="1650"/>
              <a:ext cx="204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77" name="Rectangle 33"/>
          <p:cNvSpPr>
            <a:spLocks noGrp="1" noChangeArrowheads="1"/>
          </p:cNvSpPr>
          <p:nvPr>
            <p:ph type="ctrTitle"/>
          </p:nvPr>
        </p:nvSpPr>
        <p:spPr>
          <a:xfrm>
            <a:off x="1676400" y="1905000"/>
            <a:ext cx="7239000" cy="1905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78" name="Rectangle 34"/>
          <p:cNvSpPr>
            <a:spLocks noGrp="1" noChangeArrowheads="1"/>
          </p:cNvSpPr>
          <p:nvPr>
            <p:ph type="subTitle" idx="1"/>
          </p:nvPr>
        </p:nvSpPr>
        <p:spPr>
          <a:xfrm>
            <a:off x="1676400" y="4572000"/>
            <a:ext cx="6400800" cy="1679575"/>
          </a:xfrm>
        </p:spPr>
        <p:txBody>
          <a:bodyPr anchor="ctr"/>
          <a:lstStyle>
            <a:lvl1pPr marL="0" indent="0" algn="ctr">
              <a:buFont typeface="Wingdings" pitchFamily="79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5" name="Rectangle 35">
            <a:extLst>
              <a:ext uri="{FF2B5EF4-FFF2-40B4-BE49-F238E27FC236}">
                <a16:creationId xmlns:a16="http://schemas.microsoft.com/office/drawing/2014/main" id="{533050B2-8551-4C4C-A3DA-68E8FA6E49D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6" name="Rectangle 36">
            <a:extLst>
              <a:ext uri="{FF2B5EF4-FFF2-40B4-BE49-F238E27FC236}">
                <a16:creationId xmlns:a16="http://schemas.microsoft.com/office/drawing/2014/main" id="{34138130-EB2D-4497-BBD4-D4278F71B1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0960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7" name="Rectangle 37">
            <a:extLst>
              <a:ext uri="{FF2B5EF4-FFF2-40B4-BE49-F238E27FC236}">
                <a16:creationId xmlns:a16="http://schemas.microsoft.com/office/drawing/2014/main" id="{DFCBA9A6-2322-435E-B252-582298289E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22B9A85-565D-4529-8717-4399B26264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053839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2">
            <a:extLst>
              <a:ext uri="{FF2B5EF4-FFF2-40B4-BE49-F238E27FC236}">
                <a16:creationId xmlns:a16="http://schemas.microsoft.com/office/drawing/2014/main" id="{73CB8525-29B6-4D8E-ABF2-90CFFA455B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33">
            <a:extLst>
              <a:ext uri="{FF2B5EF4-FFF2-40B4-BE49-F238E27FC236}">
                <a16:creationId xmlns:a16="http://schemas.microsoft.com/office/drawing/2014/main" id="{780F1EA9-C0F9-4E94-9D7A-28F691BBD24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34">
            <a:extLst>
              <a:ext uri="{FF2B5EF4-FFF2-40B4-BE49-F238E27FC236}">
                <a16:creationId xmlns:a16="http://schemas.microsoft.com/office/drawing/2014/main" id="{5A5E1EE5-FAB2-47D9-BEDD-390BA00B6A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91D3DD-9654-4D5D-B147-52C5A49256E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495882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65138"/>
            <a:ext cx="1943100" cy="56308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65138"/>
            <a:ext cx="5676900" cy="56308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2">
            <a:extLst>
              <a:ext uri="{FF2B5EF4-FFF2-40B4-BE49-F238E27FC236}">
                <a16:creationId xmlns:a16="http://schemas.microsoft.com/office/drawing/2014/main" id="{8A06E8CF-C7B1-489D-8B37-162D3EB6A9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33">
            <a:extLst>
              <a:ext uri="{FF2B5EF4-FFF2-40B4-BE49-F238E27FC236}">
                <a16:creationId xmlns:a16="http://schemas.microsoft.com/office/drawing/2014/main" id="{D61A6CB7-396F-4B68-B2EC-981A93AD0E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34">
            <a:extLst>
              <a:ext uri="{FF2B5EF4-FFF2-40B4-BE49-F238E27FC236}">
                <a16:creationId xmlns:a16="http://schemas.microsoft.com/office/drawing/2014/main" id="{C1ED43CF-E881-4F85-A326-150461EB1C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31AE5-D603-416B-A033-7BC06FDD9D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45974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2">
            <a:extLst>
              <a:ext uri="{FF2B5EF4-FFF2-40B4-BE49-F238E27FC236}">
                <a16:creationId xmlns:a16="http://schemas.microsoft.com/office/drawing/2014/main" id="{9EF4079A-2344-4D0B-9267-99DC3EFDDD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33">
            <a:extLst>
              <a:ext uri="{FF2B5EF4-FFF2-40B4-BE49-F238E27FC236}">
                <a16:creationId xmlns:a16="http://schemas.microsoft.com/office/drawing/2014/main" id="{95A430DF-B3EF-48F4-AD84-F5906D7286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34">
            <a:extLst>
              <a:ext uri="{FF2B5EF4-FFF2-40B4-BE49-F238E27FC236}">
                <a16:creationId xmlns:a16="http://schemas.microsoft.com/office/drawing/2014/main" id="{977174E9-9983-4AF2-9A82-6B3CF993F9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E48302-DDD2-477E-A80E-EE49B514FD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126997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2">
            <a:extLst>
              <a:ext uri="{FF2B5EF4-FFF2-40B4-BE49-F238E27FC236}">
                <a16:creationId xmlns:a16="http://schemas.microsoft.com/office/drawing/2014/main" id="{ED96ED67-4D1C-4F1B-95B3-7145B13C1F9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33">
            <a:extLst>
              <a:ext uri="{FF2B5EF4-FFF2-40B4-BE49-F238E27FC236}">
                <a16:creationId xmlns:a16="http://schemas.microsoft.com/office/drawing/2014/main" id="{45F6152D-05BB-43FA-B226-A5592AEF08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34">
            <a:extLst>
              <a:ext uri="{FF2B5EF4-FFF2-40B4-BE49-F238E27FC236}">
                <a16:creationId xmlns:a16="http://schemas.microsoft.com/office/drawing/2014/main" id="{46CEE79F-975B-4368-973B-676099653E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4829-28DB-416D-A811-FDA2CED31E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372138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2">
            <a:extLst>
              <a:ext uri="{FF2B5EF4-FFF2-40B4-BE49-F238E27FC236}">
                <a16:creationId xmlns:a16="http://schemas.microsoft.com/office/drawing/2014/main" id="{A312C288-5B25-4D40-A865-023CF31681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FF02F2FC-73DF-4293-8010-1081751515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34">
            <a:extLst>
              <a:ext uri="{FF2B5EF4-FFF2-40B4-BE49-F238E27FC236}">
                <a16:creationId xmlns:a16="http://schemas.microsoft.com/office/drawing/2014/main" id="{54B58756-BB18-4209-A50E-1F24C03EC6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79318B-945A-4C5E-8E9E-25CF6FCA0E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841794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2">
            <a:extLst>
              <a:ext uri="{FF2B5EF4-FFF2-40B4-BE49-F238E27FC236}">
                <a16:creationId xmlns:a16="http://schemas.microsoft.com/office/drawing/2014/main" id="{D59DD317-89EC-4C36-A03B-80C381B8AE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33">
            <a:extLst>
              <a:ext uri="{FF2B5EF4-FFF2-40B4-BE49-F238E27FC236}">
                <a16:creationId xmlns:a16="http://schemas.microsoft.com/office/drawing/2014/main" id="{BBE0C794-7A9F-4972-8A95-6A2BA10EA5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34">
            <a:extLst>
              <a:ext uri="{FF2B5EF4-FFF2-40B4-BE49-F238E27FC236}">
                <a16:creationId xmlns:a16="http://schemas.microsoft.com/office/drawing/2014/main" id="{22B6AA22-784F-4B67-A5C8-0928F2F876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C89780-FC97-48B3-8BA5-63B3849FEE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023393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2">
            <a:extLst>
              <a:ext uri="{FF2B5EF4-FFF2-40B4-BE49-F238E27FC236}">
                <a16:creationId xmlns:a16="http://schemas.microsoft.com/office/drawing/2014/main" id="{09EAEC60-3435-4303-BD78-FBC5732930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33">
            <a:extLst>
              <a:ext uri="{FF2B5EF4-FFF2-40B4-BE49-F238E27FC236}">
                <a16:creationId xmlns:a16="http://schemas.microsoft.com/office/drawing/2014/main" id="{86D6336E-4812-447A-99D1-30F7E9D368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34">
            <a:extLst>
              <a:ext uri="{FF2B5EF4-FFF2-40B4-BE49-F238E27FC236}">
                <a16:creationId xmlns:a16="http://schemas.microsoft.com/office/drawing/2014/main" id="{426EFC8F-CE3D-41B4-8259-E893CE3294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CAF8CE-C149-4E55-A695-63BAF54997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15572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2">
            <a:extLst>
              <a:ext uri="{FF2B5EF4-FFF2-40B4-BE49-F238E27FC236}">
                <a16:creationId xmlns:a16="http://schemas.microsoft.com/office/drawing/2014/main" id="{2195719F-4137-4061-B3AC-1667DF6F63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33">
            <a:extLst>
              <a:ext uri="{FF2B5EF4-FFF2-40B4-BE49-F238E27FC236}">
                <a16:creationId xmlns:a16="http://schemas.microsoft.com/office/drawing/2014/main" id="{C1E326F3-70A4-44CA-A38F-C8119FAE9C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34">
            <a:extLst>
              <a:ext uri="{FF2B5EF4-FFF2-40B4-BE49-F238E27FC236}">
                <a16:creationId xmlns:a16="http://schemas.microsoft.com/office/drawing/2014/main" id="{8A451791-3F84-417A-9AEA-991DBFF262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9F8F67-3C4A-4C9F-B392-98FE314DEAE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173278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2">
            <a:extLst>
              <a:ext uri="{FF2B5EF4-FFF2-40B4-BE49-F238E27FC236}">
                <a16:creationId xmlns:a16="http://schemas.microsoft.com/office/drawing/2014/main" id="{548F1FEA-0976-40AB-ACE7-08D6493A99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D183B707-213F-4E1E-B491-B43E48962E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34">
            <a:extLst>
              <a:ext uri="{FF2B5EF4-FFF2-40B4-BE49-F238E27FC236}">
                <a16:creationId xmlns:a16="http://schemas.microsoft.com/office/drawing/2014/main" id="{EBF6CF02-084C-4D63-8811-02385DA08A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0DB48F-0ACA-446A-AE58-D8C5E3748D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720060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2">
            <a:extLst>
              <a:ext uri="{FF2B5EF4-FFF2-40B4-BE49-F238E27FC236}">
                <a16:creationId xmlns:a16="http://schemas.microsoft.com/office/drawing/2014/main" id="{21F3C588-0B53-4E90-9C11-572F54A7F5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43A9AE51-CC5E-4F87-B84B-E4B0083A4F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34">
            <a:extLst>
              <a:ext uri="{FF2B5EF4-FFF2-40B4-BE49-F238E27FC236}">
                <a16:creationId xmlns:a16="http://schemas.microsoft.com/office/drawing/2014/main" id="{7A4EB959-EC67-4776-A8D1-B1F37D9C55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09A562-9A5C-4E33-8A6E-F5F51010BB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908357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568A5AEA-2FFB-4900-A0C7-890ACC350958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7405688"/>
            <a:chOff x="0" y="-9"/>
            <a:chExt cx="5760" cy="4665"/>
          </a:xfrm>
        </p:grpSpPr>
        <p:sp>
          <p:nvSpPr>
            <p:cNvPr id="5123" name="Freeform 3">
              <a:extLst>
                <a:ext uri="{FF2B5EF4-FFF2-40B4-BE49-F238E27FC236}">
                  <a16:creationId xmlns:a16="http://schemas.microsoft.com/office/drawing/2014/main" id="{4E3F4038-4920-40E0-A666-5D30DA1B6A4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632" y="-5"/>
              <a:ext cx="1737" cy="4333"/>
            </a:xfrm>
            <a:custGeom>
              <a:avLst/>
              <a:gdLst/>
              <a:ahLst/>
              <a:cxnLst>
                <a:cxn ang="0">
                  <a:pos x="494" y="4309"/>
                </a:cxn>
                <a:cxn ang="0">
                  <a:pos x="1737" y="4320"/>
                </a:cxn>
                <a:cxn ang="0">
                  <a:pos x="524" y="0"/>
                </a:cxn>
                <a:cxn ang="0">
                  <a:pos x="0" y="7"/>
                </a:cxn>
                <a:cxn ang="0">
                  <a:pos x="494" y="430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124" name="Freeform 4">
              <a:extLst>
                <a:ext uri="{FF2B5EF4-FFF2-40B4-BE49-F238E27FC236}">
                  <a16:creationId xmlns:a16="http://schemas.microsoft.com/office/drawing/2014/main" id="{951DDA81-8598-4A65-ADFA-89071C551038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-7"/>
              <a:ext cx="1737" cy="4329"/>
            </a:xfrm>
            <a:custGeom>
              <a:avLst/>
              <a:gdLst/>
              <a:ahLst/>
              <a:cxnLst>
                <a:cxn ang="0">
                  <a:pos x="494" y="4309"/>
                </a:cxn>
                <a:cxn ang="0">
                  <a:pos x="1737" y="4320"/>
                </a:cxn>
                <a:cxn ang="0">
                  <a:pos x="524" y="0"/>
                </a:cxn>
                <a:cxn ang="0">
                  <a:pos x="0" y="7"/>
                </a:cxn>
                <a:cxn ang="0">
                  <a:pos x="494" y="430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125" name="Freeform 5">
              <a:extLst>
                <a:ext uri="{FF2B5EF4-FFF2-40B4-BE49-F238E27FC236}">
                  <a16:creationId xmlns:a16="http://schemas.microsoft.com/office/drawing/2014/main" id="{31E512A3-9514-4EEB-9488-8AEEB9BCCF1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744" y="-4"/>
              <a:ext cx="1739" cy="4330"/>
            </a:xfrm>
            <a:custGeom>
              <a:avLst/>
              <a:gdLst/>
              <a:ahLst/>
              <a:cxnLst>
                <a:cxn ang="0">
                  <a:pos x="494" y="4415"/>
                </a:cxn>
                <a:cxn ang="0">
                  <a:pos x="1739" y="4420"/>
                </a:cxn>
                <a:cxn ang="0">
                  <a:pos x="524" y="0"/>
                </a:cxn>
                <a:cxn ang="0">
                  <a:pos x="0" y="7"/>
                </a:cxn>
                <a:cxn ang="0">
                  <a:pos x="494" y="4415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126" name="Freeform 6">
              <a:extLst>
                <a:ext uri="{FF2B5EF4-FFF2-40B4-BE49-F238E27FC236}">
                  <a16:creationId xmlns:a16="http://schemas.microsoft.com/office/drawing/2014/main" id="{7A1084B6-1ED1-448D-8FD3-CBDEBE844612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920" y="-9"/>
              <a:ext cx="2080" cy="4324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1870" y="4338"/>
                </a:cxn>
                <a:cxn ang="0">
                  <a:pos x="2080" y="4338"/>
                </a:cxn>
                <a:cxn ang="0">
                  <a:pos x="1033" y="0"/>
                </a:cxn>
                <a:cxn ang="0">
                  <a:pos x="0" y="7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127" name="Freeform 7">
              <a:extLst>
                <a:ext uri="{FF2B5EF4-FFF2-40B4-BE49-F238E27FC236}">
                  <a16:creationId xmlns:a16="http://schemas.microsoft.com/office/drawing/2014/main" id="{8B2E262C-0AD9-42CA-93AB-AEB39D822097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17" y="97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128" name="Freeform 8">
              <a:extLst>
                <a:ext uri="{FF2B5EF4-FFF2-40B4-BE49-F238E27FC236}">
                  <a16:creationId xmlns:a16="http://schemas.microsoft.com/office/drawing/2014/main" id="{3BB4F04B-4D81-4260-8FFA-C30C3400D026}"/>
                </a:ext>
              </a:extLst>
            </p:cNvPr>
            <p:cNvSpPr>
              <a:spLocks/>
            </p:cNvSpPr>
            <p:nvPr/>
          </p:nvSpPr>
          <p:spPr bwMode="hidden">
            <a:xfrm rot="2702961" flipH="1">
              <a:off x="810" y="766"/>
              <a:ext cx="2544" cy="1008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129" name="Freeform 9">
              <a:extLst>
                <a:ext uri="{FF2B5EF4-FFF2-40B4-BE49-F238E27FC236}">
                  <a16:creationId xmlns:a16="http://schemas.microsoft.com/office/drawing/2014/main" id="{0BE3C6CC-34F9-4C47-9487-226C6492744B}"/>
                </a:ext>
              </a:extLst>
            </p:cNvPr>
            <p:cNvSpPr>
              <a:spLocks/>
            </p:cNvSpPr>
            <p:nvPr/>
          </p:nvSpPr>
          <p:spPr bwMode="hidden">
            <a:xfrm>
              <a:off x="83" y="49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130" name="Freeform 10">
              <a:extLst>
                <a:ext uri="{FF2B5EF4-FFF2-40B4-BE49-F238E27FC236}">
                  <a16:creationId xmlns:a16="http://schemas.microsoft.com/office/drawing/2014/main" id="{57313A63-863D-430D-81A2-28C306649660}"/>
                </a:ext>
              </a:extLst>
            </p:cNvPr>
            <p:cNvSpPr>
              <a:spLocks/>
            </p:cNvSpPr>
            <p:nvPr userDrawn="1"/>
          </p:nvSpPr>
          <p:spPr bwMode="hidden">
            <a:xfrm rot="-2895842">
              <a:off x="-984" y="1041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131" name="Freeform 11">
              <a:extLst>
                <a:ext uri="{FF2B5EF4-FFF2-40B4-BE49-F238E27FC236}">
                  <a16:creationId xmlns:a16="http://schemas.microsoft.com/office/drawing/2014/main" id="{2A947DFF-C8EC-4F11-846F-ADD708882B1D}"/>
                </a:ext>
              </a:extLst>
            </p:cNvPr>
            <p:cNvSpPr>
              <a:spLocks/>
            </p:cNvSpPr>
            <p:nvPr/>
          </p:nvSpPr>
          <p:spPr bwMode="hidden">
            <a:xfrm rot="-2305141">
              <a:off x="1331" y="913"/>
              <a:ext cx="3594" cy="1735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132" name="Freeform 12">
              <a:extLst>
                <a:ext uri="{FF2B5EF4-FFF2-40B4-BE49-F238E27FC236}">
                  <a16:creationId xmlns:a16="http://schemas.microsoft.com/office/drawing/2014/main" id="{C0CC6070-51DB-4C19-96BF-81F3B8605C16}"/>
                </a:ext>
              </a:extLst>
            </p:cNvPr>
            <p:cNvSpPr>
              <a:spLocks/>
            </p:cNvSpPr>
            <p:nvPr/>
          </p:nvSpPr>
          <p:spPr bwMode="hidden">
            <a:xfrm rot="2084418" flipH="1">
              <a:off x="1859" y="865"/>
              <a:ext cx="3504" cy="1536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133" name="Freeform 13">
              <a:extLst>
                <a:ext uri="{FF2B5EF4-FFF2-40B4-BE49-F238E27FC236}">
                  <a16:creationId xmlns:a16="http://schemas.microsoft.com/office/drawing/2014/main" id="{B8BB4681-E921-4AE9-9FAF-7EED990E9BC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250" y="-7"/>
              <a:ext cx="1089" cy="2285"/>
            </a:xfrm>
            <a:custGeom>
              <a:avLst/>
              <a:gdLst/>
              <a:ahLst/>
              <a:cxnLst>
                <a:cxn ang="0">
                  <a:pos x="0" y="2265"/>
                </a:cxn>
                <a:cxn ang="0">
                  <a:pos x="1030" y="0"/>
                </a:cxn>
                <a:cxn ang="0">
                  <a:pos x="1089" y="0"/>
                </a:cxn>
                <a:cxn ang="0">
                  <a:pos x="37" y="2285"/>
                </a:cxn>
                <a:cxn ang="0">
                  <a:pos x="0" y="2265"/>
                </a:cxn>
              </a:cxnLst>
              <a:rect l="0" t="0" r="r" b="b"/>
              <a:pathLst>
                <a:path w="1089" h="2285">
                  <a:moveTo>
                    <a:pt x="0" y="2265"/>
                  </a:moveTo>
                  <a:cubicBezTo>
                    <a:pt x="438" y="996"/>
                    <a:pt x="865" y="377"/>
                    <a:pt x="1030" y="0"/>
                  </a:cubicBezTo>
                  <a:cubicBezTo>
                    <a:pt x="1030" y="0"/>
                    <a:pt x="1059" y="0"/>
                    <a:pt x="1089" y="0"/>
                  </a:cubicBezTo>
                  <a:cubicBezTo>
                    <a:pt x="565" y="834"/>
                    <a:pt x="181" y="1853"/>
                    <a:pt x="37" y="2285"/>
                  </a:cubicBezTo>
                  <a:cubicBezTo>
                    <a:pt x="37" y="2285"/>
                    <a:pt x="0" y="2265"/>
                    <a:pt x="0" y="226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134" name="Rectangle 14">
              <a:extLst>
                <a:ext uri="{FF2B5EF4-FFF2-40B4-BE49-F238E27FC236}">
                  <a16:creationId xmlns:a16="http://schemas.microsoft.com/office/drawing/2014/main" id="{F84E4A5B-89ED-4CDD-A09A-43F71A81933D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3910"/>
              <a:ext cx="5760" cy="43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135" name="Freeform 15">
              <a:extLst>
                <a:ext uri="{FF2B5EF4-FFF2-40B4-BE49-F238E27FC236}">
                  <a16:creationId xmlns:a16="http://schemas.microsoft.com/office/drawing/2014/main" id="{73196574-3505-40B5-AD4F-2ACD24BCA9D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632" y="3956"/>
              <a:ext cx="1737" cy="382"/>
            </a:xfrm>
            <a:custGeom>
              <a:avLst/>
              <a:gdLst/>
              <a:ahLst/>
              <a:cxnLst>
                <a:cxn ang="0">
                  <a:pos x="494" y="4309"/>
                </a:cxn>
                <a:cxn ang="0">
                  <a:pos x="1737" y="4320"/>
                </a:cxn>
                <a:cxn ang="0">
                  <a:pos x="524" y="0"/>
                </a:cxn>
                <a:cxn ang="0">
                  <a:pos x="0" y="7"/>
                </a:cxn>
                <a:cxn ang="0">
                  <a:pos x="494" y="430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136" name="Freeform 16">
              <a:extLst>
                <a:ext uri="{FF2B5EF4-FFF2-40B4-BE49-F238E27FC236}">
                  <a16:creationId xmlns:a16="http://schemas.microsoft.com/office/drawing/2014/main" id="{4F96C260-362F-4D61-8DCB-C1F4A8F5233F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3956"/>
              <a:ext cx="1737" cy="381"/>
            </a:xfrm>
            <a:custGeom>
              <a:avLst/>
              <a:gdLst/>
              <a:ahLst/>
              <a:cxnLst>
                <a:cxn ang="0">
                  <a:pos x="494" y="4309"/>
                </a:cxn>
                <a:cxn ang="0">
                  <a:pos x="1737" y="4320"/>
                </a:cxn>
                <a:cxn ang="0">
                  <a:pos x="524" y="0"/>
                </a:cxn>
                <a:cxn ang="0">
                  <a:pos x="0" y="7"/>
                </a:cxn>
                <a:cxn ang="0">
                  <a:pos x="494" y="430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137" name="Freeform 17">
              <a:extLst>
                <a:ext uri="{FF2B5EF4-FFF2-40B4-BE49-F238E27FC236}">
                  <a16:creationId xmlns:a16="http://schemas.microsoft.com/office/drawing/2014/main" id="{F86B8C12-F1E3-4891-BD65-1495FDE01E5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744" y="3956"/>
              <a:ext cx="1739" cy="382"/>
            </a:xfrm>
            <a:custGeom>
              <a:avLst/>
              <a:gdLst/>
              <a:ahLst/>
              <a:cxnLst>
                <a:cxn ang="0">
                  <a:pos x="494" y="4415"/>
                </a:cxn>
                <a:cxn ang="0">
                  <a:pos x="1739" y="4420"/>
                </a:cxn>
                <a:cxn ang="0">
                  <a:pos x="524" y="0"/>
                </a:cxn>
                <a:cxn ang="0">
                  <a:pos x="0" y="7"/>
                </a:cxn>
                <a:cxn ang="0">
                  <a:pos x="494" y="4415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138" name="Freeform 18">
              <a:extLst>
                <a:ext uri="{FF2B5EF4-FFF2-40B4-BE49-F238E27FC236}">
                  <a16:creationId xmlns:a16="http://schemas.microsoft.com/office/drawing/2014/main" id="{EAFB3217-41E4-469E-AD1D-8FB08D3AB6E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920" y="3956"/>
              <a:ext cx="2080" cy="381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1870" y="4338"/>
                </a:cxn>
                <a:cxn ang="0">
                  <a:pos x="2080" y="4338"/>
                </a:cxn>
                <a:cxn ang="0">
                  <a:pos x="1033" y="0"/>
                </a:cxn>
                <a:cxn ang="0">
                  <a:pos x="0" y="7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139" name="Rectangle 19">
              <a:extLst>
                <a:ext uri="{FF2B5EF4-FFF2-40B4-BE49-F238E27FC236}">
                  <a16:creationId xmlns:a16="http://schemas.microsoft.com/office/drawing/2014/main" id="{BCA13AC0-A25E-41BA-B8B1-15E22B569EE0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3905"/>
              <a:ext cx="5760" cy="432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140" name="Freeform 20">
              <a:extLst>
                <a:ext uri="{FF2B5EF4-FFF2-40B4-BE49-F238E27FC236}">
                  <a16:creationId xmlns:a16="http://schemas.microsoft.com/office/drawing/2014/main" id="{97A16574-16AB-4554-9141-0182129EB857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583" y="3918"/>
              <a:ext cx="1036" cy="420"/>
            </a:xfrm>
            <a:custGeom>
              <a:avLst/>
              <a:gdLst/>
              <a:ahLst/>
              <a:cxnLst>
                <a:cxn ang="0">
                  <a:pos x="1027" y="0"/>
                </a:cxn>
                <a:cxn ang="0">
                  <a:pos x="0" y="417"/>
                </a:cxn>
                <a:cxn ang="0">
                  <a:pos x="24" y="420"/>
                </a:cxn>
                <a:cxn ang="0">
                  <a:pos x="1036" y="16"/>
                </a:cxn>
                <a:cxn ang="0">
                  <a:pos x="1027" y="0"/>
                </a:cxn>
              </a:cxnLst>
              <a:rect l="0" t="0" r="r" b="b"/>
              <a:pathLst>
                <a:path w="1036" h="420">
                  <a:moveTo>
                    <a:pt x="1027" y="0"/>
                  </a:moveTo>
                  <a:cubicBezTo>
                    <a:pt x="508" y="159"/>
                    <a:pt x="167" y="347"/>
                    <a:pt x="0" y="417"/>
                  </a:cubicBezTo>
                  <a:cubicBezTo>
                    <a:pt x="0" y="417"/>
                    <a:pt x="12" y="418"/>
                    <a:pt x="24" y="420"/>
                  </a:cubicBezTo>
                  <a:cubicBezTo>
                    <a:pt x="237" y="321"/>
                    <a:pt x="708" y="105"/>
                    <a:pt x="1036" y="16"/>
                  </a:cubicBezTo>
                  <a:cubicBezTo>
                    <a:pt x="1036" y="16"/>
                    <a:pt x="1027" y="0"/>
                    <a:pt x="1027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141" name="Freeform 21">
              <a:extLst>
                <a:ext uri="{FF2B5EF4-FFF2-40B4-BE49-F238E27FC236}">
                  <a16:creationId xmlns:a16="http://schemas.microsoft.com/office/drawing/2014/main" id="{36E12BB5-A952-4F8C-B221-C85EC8EB43E2}"/>
                </a:ext>
              </a:extLst>
            </p:cNvPr>
            <p:cNvSpPr>
              <a:spLocks/>
            </p:cNvSpPr>
            <p:nvPr/>
          </p:nvSpPr>
          <p:spPr bwMode="hidden">
            <a:xfrm rot="18897039" flipH="1">
              <a:off x="1486" y="3886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142" name="Freeform 22">
              <a:extLst>
                <a:ext uri="{FF2B5EF4-FFF2-40B4-BE49-F238E27FC236}">
                  <a16:creationId xmlns:a16="http://schemas.microsoft.com/office/drawing/2014/main" id="{6438D3FB-DCA3-42E8-844B-D6F34133CDDD}"/>
                </a:ext>
              </a:extLst>
            </p:cNvPr>
            <p:cNvSpPr>
              <a:spLocks/>
            </p:cNvSpPr>
            <p:nvPr/>
          </p:nvSpPr>
          <p:spPr bwMode="hidden">
            <a:xfrm rot="18897039" flipH="1">
              <a:off x="766" y="3886"/>
              <a:ext cx="1060" cy="480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143" name="Freeform 23">
              <a:extLst>
                <a:ext uri="{FF2B5EF4-FFF2-40B4-BE49-F238E27FC236}">
                  <a16:creationId xmlns:a16="http://schemas.microsoft.com/office/drawing/2014/main" id="{B80C5610-B53A-4DE8-A5A9-9B9B33952FEF}"/>
                </a:ext>
              </a:extLst>
            </p:cNvPr>
            <p:cNvSpPr>
              <a:spLocks/>
            </p:cNvSpPr>
            <p:nvPr/>
          </p:nvSpPr>
          <p:spPr bwMode="hidden">
            <a:xfrm rot="18897039" flipH="1">
              <a:off x="31" y="3854"/>
              <a:ext cx="1034" cy="487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144" name="Freeform 24">
              <a:extLst>
                <a:ext uri="{FF2B5EF4-FFF2-40B4-BE49-F238E27FC236}">
                  <a16:creationId xmlns:a16="http://schemas.microsoft.com/office/drawing/2014/main" id="{BB7F1EA6-2A10-4B95-A941-50FF807FE42A}"/>
                </a:ext>
              </a:extLst>
            </p:cNvPr>
            <p:cNvSpPr>
              <a:spLocks/>
            </p:cNvSpPr>
            <p:nvPr/>
          </p:nvSpPr>
          <p:spPr bwMode="hidden">
            <a:xfrm flipH="1" flipV="1">
              <a:off x="576" y="3910"/>
              <a:ext cx="3552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145" name="Freeform 25">
              <a:extLst>
                <a:ext uri="{FF2B5EF4-FFF2-40B4-BE49-F238E27FC236}">
                  <a16:creationId xmlns:a16="http://schemas.microsoft.com/office/drawing/2014/main" id="{09461576-BB7A-4B2B-88DA-824A7CD6FAAF}"/>
                </a:ext>
              </a:extLst>
            </p:cNvPr>
            <p:cNvSpPr>
              <a:spLocks/>
            </p:cNvSpPr>
            <p:nvPr/>
          </p:nvSpPr>
          <p:spPr bwMode="hidden">
            <a:xfrm flipH="1" flipV="1">
              <a:off x="240" y="3910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146" name="Freeform 26">
              <a:extLst>
                <a:ext uri="{FF2B5EF4-FFF2-40B4-BE49-F238E27FC236}">
                  <a16:creationId xmlns:a16="http://schemas.microsoft.com/office/drawing/2014/main" id="{8E9FE1AD-055C-45AE-B9B1-E56D8758BC51}"/>
                </a:ext>
              </a:extLst>
            </p:cNvPr>
            <p:cNvSpPr>
              <a:spLocks/>
            </p:cNvSpPr>
            <p:nvPr/>
          </p:nvSpPr>
          <p:spPr bwMode="hidden">
            <a:xfrm flipH="1" flipV="1">
              <a:off x="3036" y="3958"/>
              <a:ext cx="1332" cy="383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147" name="Freeform 27">
              <a:extLst>
                <a:ext uri="{FF2B5EF4-FFF2-40B4-BE49-F238E27FC236}">
                  <a16:creationId xmlns:a16="http://schemas.microsoft.com/office/drawing/2014/main" id="{E29E13D2-99F3-4606-8651-B9ED080CEFD2}"/>
                </a:ext>
              </a:extLst>
            </p:cNvPr>
            <p:cNvSpPr>
              <a:spLocks/>
            </p:cNvSpPr>
            <p:nvPr/>
          </p:nvSpPr>
          <p:spPr bwMode="hidden">
            <a:xfrm flipH="1" flipV="1">
              <a:off x="3984" y="3910"/>
              <a:ext cx="1536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148" name="Freeform 28">
              <a:extLst>
                <a:ext uri="{FF2B5EF4-FFF2-40B4-BE49-F238E27FC236}">
                  <a16:creationId xmlns:a16="http://schemas.microsoft.com/office/drawing/2014/main" id="{26EAAB92-7BCA-4273-8DDE-0560DB7C38BF}"/>
                </a:ext>
              </a:extLst>
            </p:cNvPr>
            <p:cNvSpPr>
              <a:spLocks/>
            </p:cNvSpPr>
            <p:nvPr/>
          </p:nvSpPr>
          <p:spPr bwMode="hidden">
            <a:xfrm flipH="1" flipV="1">
              <a:off x="3456" y="3910"/>
              <a:ext cx="2304" cy="432"/>
            </a:xfrm>
            <a:custGeom>
              <a:avLst/>
              <a:gdLst/>
              <a:ahLst/>
              <a:cxnLst>
                <a:cxn ang="0">
                  <a:pos x="0" y="1778"/>
                </a:cxn>
                <a:cxn ang="0">
                  <a:pos x="4742" y="0"/>
                </a:cxn>
                <a:cxn ang="0">
                  <a:pos x="4763" y="42"/>
                </a:cxn>
                <a:cxn ang="0">
                  <a:pos x="20" y="1845"/>
                </a:cxn>
                <a:cxn ang="0">
                  <a:pos x="0" y="1778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149" name="Rectangle 29">
              <a:extLst>
                <a:ext uri="{FF2B5EF4-FFF2-40B4-BE49-F238E27FC236}">
                  <a16:creationId xmlns:a16="http://schemas.microsoft.com/office/drawing/2014/main" id="{125B54CD-087C-4305-8CE8-A615F438665E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3931"/>
              <a:ext cx="5760" cy="1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accent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6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1027" name="Rectangle 30">
            <a:extLst>
              <a:ext uri="{FF2B5EF4-FFF2-40B4-BE49-F238E27FC236}">
                <a16:creationId xmlns:a16="http://schemas.microsoft.com/office/drawing/2014/main" id="{51152BC5-2BCB-48FF-90E6-8DC2B5F3FA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65138"/>
            <a:ext cx="77724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1">
            <a:extLst>
              <a:ext uri="{FF2B5EF4-FFF2-40B4-BE49-F238E27FC236}">
                <a16:creationId xmlns:a16="http://schemas.microsoft.com/office/drawing/2014/main" id="{D5892A1D-D14E-4ADB-8DA7-05B8E0D9C5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152" name="Rectangle 32">
            <a:extLst>
              <a:ext uri="{FF2B5EF4-FFF2-40B4-BE49-F238E27FC236}">
                <a16:creationId xmlns:a16="http://schemas.microsoft.com/office/drawing/2014/main" id="{575D8C70-286E-4977-9984-086F2F99D82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2788" y="6313488"/>
            <a:ext cx="2030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53" name="Rectangle 33">
            <a:extLst>
              <a:ext uri="{FF2B5EF4-FFF2-40B4-BE49-F238E27FC236}">
                <a16:creationId xmlns:a16="http://schemas.microsoft.com/office/drawing/2014/main" id="{73F6F1D0-485A-497C-9BE8-4B5AE2E94A5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19400" y="6096000"/>
            <a:ext cx="396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54" name="Rectangle 34">
            <a:extLst>
              <a:ext uri="{FF2B5EF4-FFF2-40B4-BE49-F238E27FC236}">
                <a16:creationId xmlns:a16="http://schemas.microsoft.com/office/drawing/2014/main" id="{82906A0C-78A8-4DC7-8E5C-7013C8AAC02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313488"/>
            <a:ext cx="1550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0E329B1-D5AF-412B-A262-2382955D5B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28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79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79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79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79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79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79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79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79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anose="05000000000000000000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79" charset="2"/>
        <a:buChar char="l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79" charset="2"/>
        <a:buChar char="l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79" charset="2"/>
        <a:buChar char="l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79" charset="2"/>
        <a:buChar char="l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v86Yk14rf8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OZIE6vNIVY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1Op_1yG6lQ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3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634" name="Rectangle 2">
            <a:extLst>
              <a:ext uri="{FF2B5EF4-FFF2-40B4-BE49-F238E27FC236}">
                <a16:creationId xmlns:a16="http://schemas.microsoft.com/office/drawing/2014/main" id="{04D64DEA-466B-46FD-BF47-93ECE967F44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676400" y="2709863"/>
            <a:ext cx="7239000" cy="7683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The Behavior of Fluids</a:t>
            </a:r>
            <a:endParaRPr lang="en-US" alt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723" name="Rectangle 3">
            <a:extLst>
              <a:ext uri="{FF2B5EF4-FFF2-40B4-BE49-F238E27FC236}">
                <a16:creationId xmlns:a16="http://schemas.microsoft.com/office/drawing/2014/main" id="{4BD037C9-A6E2-45C1-AF0F-8F91D05F92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381000"/>
            <a:ext cx="5943600" cy="5791200"/>
          </a:xfrm>
        </p:spPr>
        <p:txBody>
          <a:bodyPr/>
          <a:lstStyle/>
          <a:p>
            <a:pPr eaLnBrk="1" hangingPunct="1"/>
            <a:r>
              <a:rPr lang="en-US" altLang="en-US" sz="2400">
                <a:solidFill>
                  <a:srgbClr val="FFFEC9"/>
                </a:solidFill>
              </a:rPr>
              <a:t>Torricelli invented the barometer, a device for measuring atmospheric pressure, in an attempt to explain why water pumps could pump water to a height of only 32 feet.</a:t>
            </a:r>
          </a:p>
          <a:p>
            <a:pPr eaLnBrk="1" hangingPunct="1"/>
            <a:r>
              <a:rPr lang="en-US" altLang="en-US" sz="2400">
                <a:solidFill>
                  <a:srgbClr val="FFFEC9"/>
                </a:solidFill>
              </a:rPr>
              <a:t>He filled a tube with mercury and inverted it into an open container of mercury.</a:t>
            </a:r>
          </a:p>
          <a:p>
            <a:pPr eaLnBrk="1" hangingPunct="1"/>
            <a:r>
              <a:rPr lang="en-US" altLang="en-US" sz="2400">
                <a:solidFill>
                  <a:srgbClr val="FFFEC9"/>
                </a:solidFill>
              </a:rPr>
              <a:t>Mercury worked well because it is much denser than water.</a:t>
            </a:r>
          </a:p>
          <a:p>
            <a:pPr lvl="1" eaLnBrk="1" hangingPunct="1"/>
            <a:r>
              <a:rPr lang="en-US" altLang="en-US" sz="2000" b="1" i="1">
                <a:solidFill>
                  <a:schemeClr val="accent1"/>
                </a:solidFill>
              </a:rPr>
              <a:t>Density</a:t>
            </a:r>
            <a:r>
              <a:rPr lang="en-US" altLang="en-US" sz="2000">
                <a:solidFill>
                  <a:srgbClr val="FFFEC9"/>
                </a:solidFill>
              </a:rPr>
              <a:t> is the mass of an object divided by its volume.</a:t>
            </a:r>
          </a:p>
          <a:p>
            <a:pPr eaLnBrk="1" hangingPunct="1"/>
            <a:r>
              <a:rPr lang="en-US" altLang="en-US" sz="2400">
                <a:solidFill>
                  <a:srgbClr val="FFFEC9"/>
                </a:solidFill>
              </a:rPr>
              <a:t>Air pressure acting on the mercury in the dish supported a column of mercury, of height proportional to the atmospheric pressure.</a:t>
            </a:r>
          </a:p>
        </p:txBody>
      </p:sp>
      <p:pic>
        <p:nvPicPr>
          <p:cNvPr id="22531" name="Picture 7">
            <a:extLst>
              <a:ext uri="{FF2B5EF4-FFF2-40B4-BE49-F238E27FC236}">
                <a16:creationId xmlns:a16="http://schemas.microsoft.com/office/drawing/2014/main" id="{B4C88B46-A9B6-4702-9554-B92644298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328738"/>
            <a:ext cx="283845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2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82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82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82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82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82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82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82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82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82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82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82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82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82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82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2723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066" name="Rectangle 2">
            <a:extLst>
              <a:ext uri="{FF2B5EF4-FFF2-40B4-BE49-F238E27FC236}">
                <a16:creationId xmlns:a16="http://schemas.microsoft.com/office/drawing/2014/main" id="{AEAE9DC1-9F94-40CF-AC14-FBA174463E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381000"/>
            <a:ext cx="8686800" cy="5791200"/>
          </a:xfrm>
        </p:spPr>
        <p:txBody>
          <a:bodyPr/>
          <a:lstStyle/>
          <a:p>
            <a:pPr eaLnBrk="1" hangingPunct="1"/>
            <a:r>
              <a:rPr lang="en-US" altLang="en-US" sz="2800">
                <a:solidFill>
                  <a:srgbClr val="FFFEC9"/>
                </a:solidFill>
              </a:rPr>
              <a:t>In other experiments on variations in atmospheric pressure, Pascal sent his brother-in-law to the top of a mountain with a barometer and a partially inflated balloon.</a:t>
            </a:r>
          </a:p>
          <a:p>
            <a:pPr eaLnBrk="1" hangingPunct="1"/>
            <a:r>
              <a:rPr lang="en-US" altLang="en-US" sz="2800">
                <a:solidFill>
                  <a:srgbClr val="FFFEC9"/>
                </a:solidFill>
              </a:rPr>
              <a:t>The balloon expanded as the climbers gained elevation.</a:t>
            </a:r>
          </a:p>
          <a:p>
            <a:pPr eaLnBrk="1" hangingPunct="1"/>
            <a:r>
              <a:rPr lang="en-US" altLang="en-US" sz="2800">
                <a:solidFill>
                  <a:srgbClr val="FFFEC9"/>
                </a:solidFill>
              </a:rPr>
              <a:t>This was evidence of a 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FFFEC9"/>
                </a:solidFill>
              </a:rPr>
              <a:t>	decrease in the external 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FFFEC9"/>
                </a:solidFill>
              </a:rPr>
              <a:t>	atmospheric pressure.</a:t>
            </a:r>
          </a:p>
        </p:txBody>
      </p:sp>
      <p:pic>
        <p:nvPicPr>
          <p:cNvPr id="24579" name="Picture 4">
            <a:extLst>
              <a:ext uri="{FF2B5EF4-FFF2-40B4-BE49-F238E27FC236}">
                <a16:creationId xmlns:a16="http://schemas.microsoft.com/office/drawing/2014/main" id="{99A79A47-ECB9-4E3C-B34C-DF40598BD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575" y="2562225"/>
            <a:ext cx="3548063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6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96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96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96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96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96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96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96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96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96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96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96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96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96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96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6066" grpId="0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87E5C3BD-AC3D-469F-87AC-6CABB47FB2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/>
              <a:t>Boyle’s Law</a:t>
            </a:r>
          </a:p>
        </p:txBody>
      </p:sp>
      <p:sp>
        <p:nvSpPr>
          <p:cNvPr id="1498116" name="Rectangle 4">
            <a:extLst>
              <a:ext uri="{FF2B5EF4-FFF2-40B4-BE49-F238E27FC236}">
                <a16:creationId xmlns:a16="http://schemas.microsoft.com/office/drawing/2014/main" id="{1BBC0D24-17F6-411C-B695-A6E456AC9A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2514600"/>
            <a:ext cx="4495800" cy="40386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/>
              <a:t>Variations in the volume and density of a gas that accompanies changes in pressure were studied by Boyle and Mariotte.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The density of a column of air decreases as altitude increases because air expands as pressure decreases.</a:t>
            </a:r>
          </a:p>
          <a:p>
            <a:pPr eaLnBrk="1" hangingPunct="1">
              <a:lnSpc>
                <a:spcPct val="80000"/>
              </a:lnSpc>
            </a:pPr>
            <a:endParaRPr lang="en-US" altLang="en-US" sz="2800"/>
          </a:p>
        </p:txBody>
      </p:sp>
      <p:pic>
        <p:nvPicPr>
          <p:cNvPr id="26628" name="Picture 6">
            <a:extLst>
              <a:ext uri="{FF2B5EF4-FFF2-40B4-BE49-F238E27FC236}">
                <a16:creationId xmlns:a16="http://schemas.microsoft.com/office/drawing/2014/main" id="{7B1099D6-AA89-432F-B3F4-A297A875F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514600"/>
            <a:ext cx="4114800" cy="373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8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98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98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98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98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98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8116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C7E329B5-45C9-4931-9BA6-F0BF9873EA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/>
              <a:t>Boyle’s Law</a:t>
            </a:r>
          </a:p>
        </p:txBody>
      </p:sp>
      <p:sp>
        <p:nvSpPr>
          <p:cNvPr id="1500163" name="Rectangle 3">
            <a:extLst>
              <a:ext uri="{FF2B5EF4-FFF2-40B4-BE49-F238E27FC236}">
                <a16:creationId xmlns:a16="http://schemas.microsoft.com/office/drawing/2014/main" id="{EF87CBA5-9864-4EBE-B354-8E8AD8D2E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2514600"/>
            <a:ext cx="5181600" cy="40386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/>
              <a:t>Boyle discovered that the volume of a gas is inversely proportional to the pressure.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b="1" i="1">
                <a:solidFill>
                  <a:schemeClr val="accent1"/>
                </a:solidFill>
              </a:rPr>
              <a:t>Boyle’s Law</a:t>
            </a:r>
            <a:r>
              <a:rPr lang="en-US" altLang="en-US" sz="2400"/>
              <a:t>:    </a:t>
            </a:r>
            <a:r>
              <a:rPr lang="en-US" altLang="en-US" sz="2400" b="1" i="1">
                <a:solidFill>
                  <a:srgbClr val="FAA368"/>
                </a:solidFill>
                <a:latin typeface="Times New Roman" panose="02020603050405020304" pitchFamily="18" charset="0"/>
              </a:rPr>
              <a:t>PV</a:t>
            </a:r>
            <a:r>
              <a:rPr lang="en-US" altLang="en-US" sz="2400" b="1">
                <a:solidFill>
                  <a:srgbClr val="FAA368"/>
                </a:solidFill>
              </a:rPr>
              <a:t> = constant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If the pressure increases, the volume decreases.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The density of a column of air decreases as altitude increases because air expands as pressure decreases.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b="1" i="1">
                <a:solidFill>
                  <a:srgbClr val="FAA368"/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400" b="1" baseline="-25000">
                <a:solidFill>
                  <a:srgbClr val="FAA368"/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2400" b="1" i="1">
                <a:solidFill>
                  <a:srgbClr val="FAA368"/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2400" b="1" baseline="-25000">
                <a:solidFill>
                  <a:srgbClr val="FAA368"/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2400" b="1">
                <a:solidFill>
                  <a:srgbClr val="FAA368"/>
                </a:solidFill>
              </a:rPr>
              <a:t> = </a:t>
            </a:r>
            <a:r>
              <a:rPr lang="en-US" altLang="en-US" sz="2400" b="1" i="1">
                <a:solidFill>
                  <a:srgbClr val="FAA368"/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2400" b="1" baseline="-25000">
                <a:solidFill>
                  <a:srgbClr val="FAA368"/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2400" b="1" i="1">
                <a:solidFill>
                  <a:srgbClr val="FAA368"/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2400" b="1" baseline="-25000">
                <a:solidFill>
                  <a:srgbClr val="FAA368"/>
                </a:solidFill>
                <a:latin typeface="Times New Roman" panose="02020603050405020304" pitchFamily="18" charset="0"/>
              </a:rPr>
              <a:t>2</a:t>
            </a:r>
            <a:endParaRPr lang="en-US" altLang="en-US" sz="2400"/>
          </a:p>
          <a:p>
            <a:pPr eaLnBrk="1" hangingPunct="1">
              <a:lnSpc>
                <a:spcPct val="80000"/>
              </a:lnSpc>
            </a:pPr>
            <a:endParaRPr lang="en-US" altLang="en-US" sz="2400"/>
          </a:p>
        </p:txBody>
      </p:sp>
      <p:pic>
        <p:nvPicPr>
          <p:cNvPr id="28676" name="Picture 5">
            <a:extLst>
              <a:ext uri="{FF2B5EF4-FFF2-40B4-BE49-F238E27FC236}">
                <a16:creationId xmlns:a16="http://schemas.microsoft.com/office/drawing/2014/main" id="{712EED96-5439-45B5-AD05-F6E67363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0" y="2362200"/>
            <a:ext cx="3756025" cy="391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0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00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00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00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00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00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00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00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00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00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00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00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00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00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00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0163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07DAAA7E-5DAD-4E3E-8168-CB217FAA07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28638"/>
            <a:ext cx="9144000" cy="1917700"/>
          </a:xfrm>
          <a:noFill/>
        </p:spPr>
        <p:txBody>
          <a:bodyPr/>
          <a:lstStyle/>
          <a:p>
            <a:pPr eaLnBrk="1" hangingPunct="1"/>
            <a:r>
              <a:rPr lang="en-US" altLang="en-US" sz="2400">
                <a:solidFill>
                  <a:srgbClr val="EFFF5D"/>
                </a:solidFill>
                <a:latin typeface="Comic Sans MS" panose="030F0702030302020204" pitchFamily="66" charset="0"/>
              </a:rPr>
              <a:t>A fixed quantity of gas is held in a cylinder capped at one end by a movable piston.  The pressure of the gas is initially 1 atmosphere (101 kPa) and the volume is initially 0.3 m</a:t>
            </a:r>
            <a:r>
              <a:rPr lang="en-US" altLang="en-US" sz="2400" baseline="30000">
                <a:solidFill>
                  <a:srgbClr val="EFFF5D"/>
                </a:solidFill>
                <a:latin typeface="Comic Sans MS" panose="030F0702030302020204" pitchFamily="66" charset="0"/>
              </a:rPr>
              <a:t>3</a:t>
            </a:r>
            <a:r>
              <a:rPr lang="en-US" altLang="en-US" sz="2400">
                <a:solidFill>
                  <a:srgbClr val="EFFF5D"/>
                </a:solidFill>
                <a:latin typeface="Comic Sans MS" panose="030F0702030302020204" pitchFamily="66" charset="0"/>
              </a:rPr>
              <a:t>.  What is the final volume of the gas if the pressure is increased to 3 atmospheres at constant temperature?</a:t>
            </a:r>
            <a:endParaRPr lang="en-US" altLang="en-US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807E2E94-AD63-4049-BB7C-7EDF8BF2EA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3733800"/>
            <a:ext cx="2590800" cy="1447800"/>
          </a:xfrm>
        </p:spPr>
        <p:txBody>
          <a:bodyPr/>
          <a:lstStyle/>
          <a:p>
            <a:pPr marL="609600" indent="-609600" eaLnBrk="1" hangingPunct="1"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000">
                <a:latin typeface="Comic Sans MS" panose="030F0702030302020204" pitchFamily="66" charset="0"/>
              </a:rPr>
              <a:t>0.1 m</a:t>
            </a:r>
            <a:r>
              <a:rPr lang="en-US" altLang="en-US" sz="2400" baseline="30000">
                <a:latin typeface="Comic Sans MS" panose="030F0702030302020204" pitchFamily="66" charset="0"/>
              </a:rPr>
              <a:t>3</a:t>
            </a:r>
            <a:endParaRPr lang="en-US" altLang="en-US" sz="2000">
              <a:latin typeface="Comic Sans MS" panose="030F0702030302020204" pitchFamily="66" charset="0"/>
            </a:endParaRPr>
          </a:p>
          <a:p>
            <a:pPr marL="609600" indent="-609600" eaLnBrk="1" hangingPunct="1"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000">
                <a:latin typeface="Comic Sans MS" panose="030F0702030302020204" pitchFamily="66" charset="0"/>
              </a:rPr>
              <a:t>0.3 m</a:t>
            </a:r>
            <a:r>
              <a:rPr lang="en-US" altLang="en-US" sz="2400" baseline="30000">
                <a:latin typeface="Comic Sans MS" panose="030F0702030302020204" pitchFamily="66" charset="0"/>
              </a:rPr>
              <a:t>3</a:t>
            </a:r>
            <a:endParaRPr lang="en-US" altLang="en-US" sz="2000">
              <a:latin typeface="Comic Sans MS" panose="030F0702030302020204" pitchFamily="66" charset="0"/>
            </a:endParaRPr>
          </a:p>
          <a:p>
            <a:pPr marL="609600" indent="-609600" eaLnBrk="1" hangingPunct="1"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000">
                <a:latin typeface="Comic Sans MS" panose="030F0702030302020204" pitchFamily="66" charset="0"/>
              </a:rPr>
              <a:t>1 m</a:t>
            </a:r>
            <a:r>
              <a:rPr lang="en-US" altLang="en-US" sz="2400" baseline="30000">
                <a:latin typeface="Comic Sans MS" panose="030F0702030302020204" pitchFamily="66" charset="0"/>
              </a:rPr>
              <a:t>3</a:t>
            </a:r>
            <a:endParaRPr lang="en-US" altLang="en-US" sz="2000">
              <a:latin typeface="Comic Sans MS" panose="030F0702030302020204" pitchFamily="66" charset="0"/>
            </a:endParaRPr>
          </a:p>
          <a:p>
            <a:pPr marL="609600" indent="-609600" eaLnBrk="1" hangingPunct="1"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000">
                <a:latin typeface="Comic Sans MS" panose="030F0702030302020204" pitchFamily="66" charset="0"/>
              </a:rPr>
              <a:t>3 m</a:t>
            </a:r>
            <a:r>
              <a:rPr lang="en-US" altLang="en-US" sz="2400" baseline="30000">
                <a:latin typeface="Comic Sans MS" panose="030F0702030302020204" pitchFamily="66" charset="0"/>
              </a:rPr>
              <a:t>3</a:t>
            </a:r>
          </a:p>
        </p:txBody>
      </p:sp>
      <p:sp>
        <p:nvSpPr>
          <p:cNvPr id="1502213" name="Text Box 5">
            <a:extLst>
              <a:ext uri="{FF2B5EF4-FFF2-40B4-BE49-F238E27FC236}">
                <a16:creationId xmlns:a16="http://schemas.microsoft.com/office/drawing/2014/main" id="{ACBD56D0-87C7-40DB-A866-637B11AB7B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3581400"/>
            <a:ext cx="55626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tx2"/>
              </a:buClr>
              <a:buSzTx/>
              <a:buFont typeface="Arial" panose="020B0604020202020204" pitchFamily="34" charset="0"/>
              <a:buAutoNum type="alphaLcParenR"/>
            </a:pPr>
            <a:r>
              <a:rPr lang="en-US" altLang="en-US" sz="2400" i="1">
                <a:latin typeface="Times New Roman" panose="02020603050405020304" pitchFamily="18" charset="0"/>
              </a:rPr>
              <a:t>P</a:t>
            </a:r>
            <a:r>
              <a:rPr lang="en-US" altLang="en-US" sz="2400" baseline="-25000">
                <a:latin typeface="Times New Roman" panose="02020603050405020304" pitchFamily="18" charset="0"/>
              </a:rPr>
              <a:t>1</a:t>
            </a:r>
            <a:r>
              <a:rPr lang="en-US" altLang="en-US" sz="2400">
                <a:sym typeface="Symbol" panose="05050102010706020507" pitchFamily="18" charset="2"/>
              </a:rPr>
              <a:t> = 1 atm		</a:t>
            </a:r>
            <a:r>
              <a:rPr lang="en-US" altLang="en-US" sz="2400" i="1">
                <a:latin typeface="Times New Roman" panose="02020603050405020304" pitchFamily="18" charset="0"/>
              </a:rPr>
              <a:t>P</a:t>
            </a:r>
            <a:r>
              <a:rPr lang="en-US" altLang="en-US" sz="2400" baseline="-25000">
                <a:latin typeface="Times New Roman" panose="02020603050405020304" pitchFamily="18" charset="0"/>
              </a:rPr>
              <a:t>2</a:t>
            </a:r>
            <a:r>
              <a:rPr lang="en-US" altLang="en-US" sz="2400">
                <a:sym typeface="Symbol" panose="05050102010706020507" pitchFamily="18" charset="2"/>
              </a:rPr>
              <a:t> = 3 atm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en-US" sz="2400" i="1">
                <a:latin typeface="Times New Roman" panose="02020603050405020304" pitchFamily="18" charset="0"/>
              </a:rPr>
              <a:t>	V</a:t>
            </a:r>
            <a:r>
              <a:rPr lang="en-US" altLang="en-US" sz="2400" baseline="-25000">
                <a:latin typeface="Times New Roman" panose="02020603050405020304" pitchFamily="18" charset="0"/>
              </a:rPr>
              <a:t>1</a:t>
            </a:r>
            <a:r>
              <a:rPr lang="en-US" altLang="en-US" sz="2400">
                <a:sym typeface="Symbol" panose="05050102010706020507" pitchFamily="18" charset="2"/>
              </a:rPr>
              <a:t> = 0.3 m</a:t>
            </a:r>
            <a:r>
              <a:rPr lang="en-US" altLang="en-US" sz="2400" baseline="30000">
                <a:sym typeface="Symbol" panose="05050102010706020507" pitchFamily="18" charset="2"/>
              </a:rPr>
              <a:t>3</a:t>
            </a:r>
            <a:r>
              <a:rPr lang="en-US" altLang="en-US" sz="2400">
                <a:sym typeface="Symbol" panose="05050102010706020507" pitchFamily="18" charset="2"/>
              </a:rPr>
              <a:t>		</a:t>
            </a:r>
            <a:r>
              <a:rPr lang="en-US" altLang="en-US" sz="2400" i="1">
                <a:latin typeface="Times New Roman" panose="02020603050405020304" pitchFamily="18" charset="0"/>
              </a:rPr>
              <a:t>V</a:t>
            </a:r>
            <a:r>
              <a:rPr lang="en-US" altLang="en-US" sz="2400" baseline="-25000">
                <a:latin typeface="Times New Roman" panose="02020603050405020304" pitchFamily="18" charset="0"/>
              </a:rPr>
              <a:t>2</a:t>
            </a:r>
            <a:r>
              <a:rPr lang="en-US" altLang="en-US" sz="2400">
                <a:sym typeface="Symbol" panose="05050102010706020507" pitchFamily="18" charset="2"/>
              </a:rPr>
              <a:t> = ?</a:t>
            </a:r>
            <a:r>
              <a:rPr lang="en-US" altLang="en-US" sz="2400"/>
              <a:t>	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Symbol" panose="05050102010706020507" pitchFamily="18" charset="2"/>
              <a:buNone/>
            </a:pPr>
            <a:r>
              <a:rPr lang="en-US" altLang="en-US" sz="2400" i="1">
                <a:latin typeface="Times New Roman" panose="02020603050405020304" pitchFamily="18" charset="0"/>
              </a:rPr>
              <a:t>	V</a:t>
            </a:r>
            <a:r>
              <a:rPr lang="en-US" altLang="en-US" sz="2400" baseline="-25000">
                <a:latin typeface="Times New Roman" panose="02020603050405020304" pitchFamily="18" charset="0"/>
              </a:rPr>
              <a:t>2</a:t>
            </a:r>
            <a:r>
              <a:rPr lang="en-US" altLang="en-US" sz="2400"/>
              <a:t> = </a:t>
            </a:r>
            <a:r>
              <a:rPr lang="en-US" altLang="en-US" sz="2400" i="1">
                <a:latin typeface="Times New Roman" panose="02020603050405020304" pitchFamily="18" charset="0"/>
              </a:rPr>
              <a:t>P</a:t>
            </a:r>
            <a:r>
              <a:rPr lang="en-US" altLang="en-US" sz="2400" baseline="-25000">
                <a:latin typeface="Times New Roman" panose="02020603050405020304" pitchFamily="18" charset="0"/>
              </a:rPr>
              <a:t>1</a:t>
            </a:r>
            <a:r>
              <a:rPr lang="en-US" altLang="en-US" sz="2400" i="1">
                <a:latin typeface="Times New Roman" panose="02020603050405020304" pitchFamily="18" charset="0"/>
              </a:rPr>
              <a:t>V</a:t>
            </a:r>
            <a:r>
              <a:rPr lang="en-US" altLang="en-US" sz="2400" baseline="-25000">
                <a:latin typeface="Times New Roman" panose="02020603050405020304" pitchFamily="18" charset="0"/>
              </a:rPr>
              <a:t>1</a:t>
            </a:r>
            <a:r>
              <a:rPr lang="en-US" altLang="en-US" sz="2400">
                <a:latin typeface="Times New Roman" panose="02020603050405020304" pitchFamily="18" charset="0"/>
              </a:rPr>
              <a:t> / </a:t>
            </a:r>
            <a:r>
              <a:rPr lang="en-US" altLang="en-US" sz="2400" i="1">
                <a:latin typeface="Times New Roman" panose="02020603050405020304" pitchFamily="18" charset="0"/>
              </a:rPr>
              <a:t>P</a:t>
            </a:r>
            <a:r>
              <a:rPr lang="en-US" altLang="en-US" sz="2400" baseline="-25000">
                <a:latin typeface="Times New Roman" panose="02020603050405020304" pitchFamily="18" charset="0"/>
              </a:rPr>
              <a:t>2</a:t>
            </a:r>
            <a:r>
              <a:rPr lang="en-US" altLang="en-US" sz="2400"/>
              <a:t>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Symbol" panose="05050102010706020507" pitchFamily="18" charset="2"/>
              <a:buNone/>
            </a:pPr>
            <a:r>
              <a:rPr lang="en-US" altLang="en-US" sz="2400"/>
              <a:t>     = (1 atm)(</a:t>
            </a:r>
            <a:r>
              <a:rPr lang="en-US" altLang="en-US" sz="2400">
                <a:sym typeface="Symbol" panose="05050102010706020507" pitchFamily="18" charset="2"/>
              </a:rPr>
              <a:t>0.3 </a:t>
            </a:r>
            <a:r>
              <a:rPr lang="en-US" altLang="en-US" sz="2400"/>
              <a:t>m</a:t>
            </a:r>
            <a:r>
              <a:rPr lang="en-US" altLang="en-US" sz="2400" baseline="30000"/>
              <a:t>3</a:t>
            </a:r>
            <a:r>
              <a:rPr lang="en-US" altLang="en-US" sz="2400"/>
              <a:t>) / 3 atm	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Symbol" panose="05050102010706020507" pitchFamily="18" charset="2"/>
              <a:buNone/>
            </a:pPr>
            <a:r>
              <a:rPr lang="en-US" altLang="en-US" sz="2400"/>
              <a:t>     = </a:t>
            </a:r>
            <a:r>
              <a:rPr lang="en-US" altLang="en-US" sz="2400">
                <a:solidFill>
                  <a:srgbClr val="FA4F9F"/>
                </a:solidFill>
              </a:rPr>
              <a:t>0.1 m</a:t>
            </a:r>
            <a:r>
              <a:rPr lang="en-US" altLang="en-US" sz="2400" baseline="30000">
                <a:solidFill>
                  <a:srgbClr val="FA4F9F"/>
                </a:solidFill>
              </a:rPr>
              <a:t>3</a:t>
            </a:r>
            <a:r>
              <a:rPr lang="en-US" altLang="en-US" sz="2400"/>
              <a:t> </a:t>
            </a:r>
            <a:endParaRPr lang="en-US" altLang="en-US" sz="2400">
              <a:solidFill>
                <a:srgbClr val="FA4F9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0221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0221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02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22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A4B73015-32F2-4799-8B88-7E28BBB22D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96925"/>
            <a:ext cx="7772400" cy="768350"/>
          </a:xfrm>
        </p:spPr>
        <p:txBody>
          <a:bodyPr/>
          <a:lstStyle/>
          <a:p>
            <a:r>
              <a:rPr lang="en-US" altLang="en-US"/>
              <a:t>Archimedes</a:t>
            </a:r>
            <a:endParaRPr lang="en-CA" altLang="en-US"/>
          </a:p>
        </p:txBody>
      </p:sp>
      <p:pic>
        <p:nvPicPr>
          <p:cNvPr id="4" name="0v86Yk14rf8">
            <a:extLst>
              <a:ext uri="{FF2B5EF4-FFF2-40B4-BE49-F238E27FC236}">
                <a16:creationId xmlns:a16="http://schemas.microsoft.com/office/drawing/2014/main" id="{0931ADB1-636E-47D8-AF01-1747F45B8E5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76200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696213AE-7D57-47FA-BDAF-A661B72893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/>
              <a:t>Archimedes’ Principle</a:t>
            </a:r>
          </a:p>
        </p:txBody>
      </p:sp>
      <p:sp>
        <p:nvSpPr>
          <p:cNvPr id="1147907" name="Rectangle 3">
            <a:extLst>
              <a:ext uri="{FF2B5EF4-FFF2-40B4-BE49-F238E27FC236}">
                <a16:creationId xmlns:a16="http://schemas.microsoft.com/office/drawing/2014/main" id="{86C5DA6D-4671-4A9D-A74F-B4C8325F11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447800"/>
            <a:ext cx="9144000" cy="2438400"/>
          </a:xfrm>
        </p:spPr>
        <p:txBody>
          <a:bodyPr/>
          <a:lstStyle/>
          <a:p>
            <a:pPr eaLnBrk="1" hangingPunct="1"/>
            <a:r>
              <a:rPr lang="en-US" altLang="en-US" sz="2400"/>
              <a:t>The average </a:t>
            </a:r>
            <a:r>
              <a:rPr lang="en-US" altLang="en-US" sz="2400" b="1" i="1">
                <a:solidFill>
                  <a:schemeClr val="accent1"/>
                </a:solidFill>
              </a:rPr>
              <a:t>density</a:t>
            </a:r>
            <a:r>
              <a:rPr lang="en-US" altLang="en-US" sz="2400"/>
              <a:t> of an object compared to a fluid determines whether the object will sink or float in that liquid.</a:t>
            </a:r>
          </a:p>
          <a:p>
            <a:pPr eaLnBrk="1" hangingPunct="1"/>
            <a:r>
              <a:rPr lang="en-US" altLang="en-US" sz="2400"/>
              <a:t>The upward force that pushes objects back toward the surface in liquids is called the </a:t>
            </a:r>
            <a:r>
              <a:rPr lang="en-US" altLang="en-US" sz="2400" b="1" i="1">
                <a:solidFill>
                  <a:schemeClr val="accent1"/>
                </a:solidFill>
              </a:rPr>
              <a:t>buoyant force</a:t>
            </a:r>
            <a:r>
              <a:rPr lang="en-US" altLang="en-US" sz="2400"/>
              <a:t>.</a:t>
            </a:r>
          </a:p>
          <a:p>
            <a:pPr eaLnBrk="1" hangingPunct="1"/>
            <a:r>
              <a:rPr lang="en-US" altLang="en-US" sz="2400" b="1" i="1">
                <a:solidFill>
                  <a:schemeClr val="accent1"/>
                </a:solidFill>
              </a:rPr>
              <a:t>Archimedes’ Principle</a:t>
            </a:r>
            <a:r>
              <a:rPr lang="en-US" altLang="en-US" sz="2400"/>
              <a:t>:  </a:t>
            </a:r>
            <a:r>
              <a:rPr lang="en-US" altLang="en-US" sz="2400" b="1">
                <a:solidFill>
                  <a:srgbClr val="FAA368"/>
                </a:solidFill>
              </a:rPr>
              <a:t>The buoyant force acting on an object fully or partially submerged in a fluid is equal to the weight of the fluid displaced by the object.</a:t>
            </a:r>
            <a:endParaRPr lang="en-US" altLang="en-US" sz="2800" b="1"/>
          </a:p>
        </p:txBody>
      </p:sp>
      <p:pic>
        <p:nvPicPr>
          <p:cNvPr id="33796" name="Picture 7">
            <a:extLst>
              <a:ext uri="{FF2B5EF4-FFF2-40B4-BE49-F238E27FC236}">
                <a16:creationId xmlns:a16="http://schemas.microsoft.com/office/drawing/2014/main" id="{20DD61E3-C826-4137-96ED-105CCC6BF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4206875"/>
            <a:ext cx="4762500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7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47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47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47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47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47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47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47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47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7907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290" name="Rectangle 2">
            <a:extLst>
              <a:ext uri="{FF2B5EF4-FFF2-40B4-BE49-F238E27FC236}">
                <a16:creationId xmlns:a16="http://schemas.microsoft.com/office/drawing/2014/main" id="{0236B0BF-C98A-4D31-BEB9-ABDA674B0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381000"/>
            <a:ext cx="8915400" cy="3048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2800"/>
              <a:t>The source of the buoyant force is the increase in pressure that occurs with increasing depth in a fluid.</a:t>
            </a:r>
          </a:p>
          <a:p>
            <a:pPr lvl="1"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2400"/>
              <a:t>Atmospheric pressure is greater near the surface of the earth than at higher altitudes.</a:t>
            </a:r>
          </a:p>
          <a:p>
            <a:pPr lvl="1"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2400"/>
              <a:t>The pressure near the bottom of a pool is larger than near the surface.</a:t>
            </a:r>
          </a:p>
          <a:p>
            <a:pPr lvl="1"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2400"/>
              <a:t>The weight of the fluid above contributes to the pressure that we experience.</a:t>
            </a:r>
          </a:p>
        </p:txBody>
      </p:sp>
      <p:pic>
        <p:nvPicPr>
          <p:cNvPr id="35843" name="Picture 5">
            <a:extLst>
              <a:ext uri="{FF2B5EF4-FFF2-40B4-BE49-F238E27FC236}">
                <a16:creationId xmlns:a16="http://schemas.microsoft.com/office/drawing/2014/main" id="{F494FC04-E800-415E-B794-DFF9A5189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3505200"/>
            <a:ext cx="3155950" cy="278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4294" name="Rectangle 6">
            <a:extLst>
              <a:ext uri="{FF2B5EF4-FFF2-40B4-BE49-F238E27FC236}">
                <a16:creationId xmlns:a16="http://schemas.microsoft.com/office/drawing/2014/main" id="{FFA56E8C-2600-4EEB-9DD6-0B56268FE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3048000"/>
            <a:ext cx="50292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en-US" altLang="en-US" sz="2400" i="1">
                <a:solidFill>
                  <a:srgbClr val="FFBF8A"/>
                </a:solidFill>
                <a:latin typeface="Comic Sans MS" panose="030F0702030302020204" pitchFamily="66" charset="0"/>
              </a:rPr>
              <a:t>Water emerging from a hole near the bottom of a can filled with water has a larger horizontal velocity than water emerging from a hole near the top.</a:t>
            </a:r>
          </a:p>
        </p:txBody>
      </p:sp>
      <p:graphicFrame>
        <p:nvGraphicFramePr>
          <p:cNvPr id="1164295" name="Object 7">
            <a:extLst>
              <a:ext uri="{FF2B5EF4-FFF2-40B4-BE49-F238E27FC236}">
                <a16:creationId xmlns:a16="http://schemas.microsoft.com/office/drawing/2014/main" id="{00503EB9-D67A-4766-BCBB-1A26C3222F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02100" y="4646613"/>
          <a:ext cx="5054600" cy="171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6" name="Equation" r:id="rId5" imgW="2463800" imgH="838200" progId="Equation.3">
                  <p:embed/>
                </p:oleObj>
              </mc:Choice>
              <mc:Fallback>
                <p:oleObj name="Equation" r:id="rId5" imgW="2463800" imgH="838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2100" y="4646613"/>
                        <a:ext cx="5054600" cy="1719262"/>
                      </a:xfrm>
                      <a:prstGeom prst="rect">
                        <a:avLst/>
                      </a:prstGeom>
                      <a:solidFill>
                        <a:srgbClr val="EFFF5D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4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64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64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64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64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64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64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64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64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64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64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64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64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64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4290" grpId="0" build="p" bldLvl="2"/>
      <p:bldP spid="116429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306" name="Rectangle 2">
            <a:extLst>
              <a:ext uri="{FF2B5EF4-FFF2-40B4-BE49-F238E27FC236}">
                <a16:creationId xmlns:a16="http://schemas.microsoft.com/office/drawing/2014/main" id="{23EFCDC1-2BCC-4FAB-B017-8A0C49AC29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381000"/>
            <a:ext cx="8915400" cy="3429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2400"/>
              <a:t>For example, consider a block submerged in water, suspended from a string.</a:t>
            </a:r>
          </a:p>
          <a:p>
            <a:pPr lvl="1"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2000"/>
              <a:t>The pressure of the water pushes on the block from all sides.</a:t>
            </a:r>
          </a:p>
          <a:p>
            <a:pPr lvl="1"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2000"/>
              <a:t>Because the pressure increases with depth, the pressure at the bottom of the block is greater than at the top.</a:t>
            </a:r>
          </a:p>
          <a:p>
            <a:pPr lvl="1"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2000"/>
              <a:t>There is a larger force (</a:t>
            </a:r>
            <a:r>
              <a:rPr lang="en-US" altLang="en-US" sz="2000" b="1" i="1">
                <a:solidFill>
                  <a:schemeClr val="hlink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2000">
                <a:solidFill>
                  <a:schemeClr val="hlink"/>
                </a:solidFill>
              </a:rPr>
              <a:t> =</a:t>
            </a:r>
            <a:r>
              <a:rPr lang="en-US" altLang="en-US" sz="2000"/>
              <a:t> </a:t>
            </a:r>
            <a:r>
              <a:rPr lang="en-US" altLang="en-US" sz="2000" b="1" i="1">
                <a:solidFill>
                  <a:schemeClr val="hlink"/>
                </a:solidFill>
                <a:latin typeface="Times New Roman" panose="02020603050405020304" pitchFamily="18" charset="0"/>
              </a:rPr>
              <a:t>PA</a:t>
            </a:r>
            <a:r>
              <a:rPr lang="en-US" altLang="en-US" sz="2000"/>
              <a:t>) pushing up at the bottom than there is pushing down at the top.</a:t>
            </a:r>
          </a:p>
          <a:p>
            <a:pPr lvl="1"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2000"/>
              <a:t>The difference between these two forces is the buoyant force. </a:t>
            </a:r>
          </a:p>
        </p:txBody>
      </p:sp>
      <p:sp>
        <p:nvSpPr>
          <p:cNvPr id="1506308" name="Rectangle 4">
            <a:extLst>
              <a:ext uri="{FF2B5EF4-FFF2-40B4-BE49-F238E27FC236}">
                <a16:creationId xmlns:a16="http://schemas.microsoft.com/office/drawing/2014/main" id="{A2B3EC57-6AE9-42E8-8272-AA863CF60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124200"/>
            <a:ext cx="5334000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en-US" altLang="en-US" sz="2400" i="1">
                <a:solidFill>
                  <a:srgbClr val="FFBF8A"/>
                </a:solidFill>
                <a:latin typeface="Comic Sans MS" panose="030F0702030302020204" pitchFamily="66" charset="0"/>
              </a:rPr>
              <a:t>The buoyant force is proportional to both the height and the cross-sectional area of the block, and thus to its volume.  </a:t>
            </a: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None/>
            </a:pPr>
            <a:endParaRPr lang="en-US" altLang="en-US" sz="2400" i="1">
              <a:solidFill>
                <a:srgbClr val="FFBF8A"/>
              </a:solidFill>
              <a:latin typeface="Comic Sans MS" panose="030F0702030302020204" pitchFamily="66" charset="0"/>
            </a:endParaRP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en-US" altLang="en-US" sz="2400" i="1">
                <a:solidFill>
                  <a:srgbClr val="FFBF8A"/>
                </a:solidFill>
                <a:latin typeface="Comic Sans MS" panose="030F0702030302020204" pitchFamily="66" charset="0"/>
              </a:rPr>
              <a:t>The volume of the fluid displaced is directly related to the weight of the fluid displaced.</a:t>
            </a:r>
          </a:p>
        </p:txBody>
      </p:sp>
      <p:pic>
        <p:nvPicPr>
          <p:cNvPr id="37892" name="Picture 6">
            <a:extLst>
              <a:ext uri="{FF2B5EF4-FFF2-40B4-BE49-F238E27FC236}">
                <a16:creationId xmlns:a16="http://schemas.microsoft.com/office/drawing/2014/main" id="{7AEF654F-DA36-4669-BA50-95F94A8DF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895600"/>
            <a:ext cx="2947988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6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06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06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06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06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06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06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06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06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06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06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06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06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06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06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06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06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6306" grpId="0" build="p" bldLvl="2"/>
      <p:bldP spid="150630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FEA00F5E-8B6A-4276-8056-E89E847483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/>
              <a:t>Fluids in Motion</a:t>
            </a:r>
          </a:p>
        </p:txBody>
      </p:sp>
      <p:sp>
        <p:nvSpPr>
          <p:cNvPr id="1152003" name="Rectangle 3">
            <a:extLst>
              <a:ext uri="{FF2B5EF4-FFF2-40B4-BE49-F238E27FC236}">
                <a16:creationId xmlns:a16="http://schemas.microsoft.com/office/drawing/2014/main" id="{D3A6BF9A-044B-4C1D-824D-1C219C387B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981200"/>
            <a:ext cx="8763000" cy="4267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/>
              <a:t>The flow of a fluid is affected by many factors, including the </a:t>
            </a:r>
            <a:r>
              <a:rPr lang="en-US" altLang="en-US" sz="2800" b="1" i="1">
                <a:solidFill>
                  <a:schemeClr val="accent1"/>
                </a:solidFill>
              </a:rPr>
              <a:t>viscosity</a:t>
            </a:r>
            <a:r>
              <a:rPr lang="en-US" altLang="en-US" sz="2800"/>
              <a:t> of the fluid, a measure of the frictional effects within the fluid.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The larger the viscosity, the larger the frictional forces between different layers of the fluid.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Molasses has a larger viscosity than water.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Size also has an effect; for example, a stream’s current is faster where the stream is narrow.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Rate of flow, for example of water through a stream or pipe, is volume divided by time.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Gallons per minute; liters per second; cubic meters per second.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2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2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2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52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52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52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52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52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52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52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52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52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52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52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52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52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52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52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2003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9B31E531-EE39-4AA5-8CDF-BA037D0601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96925"/>
            <a:ext cx="7772400" cy="768350"/>
          </a:xfrm>
        </p:spPr>
        <p:txBody>
          <a:bodyPr/>
          <a:lstStyle/>
          <a:p>
            <a:r>
              <a:rPr lang="en-US" altLang="en-US"/>
              <a:t>Blaise Pascal</a:t>
            </a:r>
            <a:endParaRPr lang="en-CA" altLang="en-US"/>
          </a:p>
        </p:txBody>
      </p:sp>
      <p:pic>
        <p:nvPicPr>
          <p:cNvPr id="4" name="TOZIE6vNIVY">
            <a:extLst>
              <a:ext uri="{FF2B5EF4-FFF2-40B4-BE49-F238E27FC236}">
                <a16:creationId xmlns:a16="http://schemas.microsoft.com/office/drawing/2014/main" id="{B30758F1-2BD1-49F7-B631-08621BC3AF6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38" y="1752600"/>
            <a:ext cx="7578725" cy="42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03952B59-3AA6-4E24-88ED-5D62D7590E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/>
              <a:t>Fluids in Motion</a:t>
            </a:r>
          </a:p>
        </p:txBody>
      </p:sp>
      <p:sp>
        <p:nvSpPr>
          <p:cNvPr id="1512451" name="Rectangle 3">
            <a:extLst>
              <a:ext uri="{FF2B5EF4-FFF2-40B4-BE49-F238E27FC236}">
                <a16:creationId xmlns:a16="http://schemas.microsoft.com/office/drawing/2014/main" id="{EF176555-1A44-4156-9461-26D92732B5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8763000" cy="4267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/>
              <a:t>The volume of a portion of water of length </a:t>
            </a:r>
            <a:r>
              <a:rPr lang="en-US" altLang="en-US" sz="2800" i="1">
                <a:solidFill>
                  <a:srgbClr val="FFBF8A"/>
                </a:solidFill>
              </a:rPr>
              <a:t>L</a:t>
            </a:r>
            <a:r>
              <a:rPr lang="en-US" altLang="en-US" sz="2800"/>
              <a:t> flowing past some point in a pipe is the product of the length times the cross-sectional area </a:t>
            </a:r>
            <a:r>
              <a:rPr lang="en-US" altLang="en-US" sz="2800" i="1">
                <a:solidFill>
                  <a:srgbClr val="FFBF8A"/>
                </a:solidFill>
              </a:rPr>
              <a:t>A</a:t>
            </a:r>
            <a:r>
              <a:rPr lang="en-US" altLang="en-US" sz="2800"/>
              <a:t>, or </a:t>
            </a:r>
            <a:r>
              <a:rPr lang="en-US" altLang="en-US" sz="2800" i="1">
                <a:solidFill>
                  <a:srgbClr val="FFBF8A"/>
                </a:solidFill>
              </a:rPr>
              <a:t>LA</a:t>
            </a:r>
            <a:r>
              <a:rPr lang="en-US" altLang="en-US" sz="28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The rate at which water moves through the pipe is this volume divided by time: </a:t>
            </a:r>
            <a:r>
              <a:rPr lang="en-US" altLang="en-US" sz="2800" i="1">
                <a:solidFill>
                  <a:srgbClr val="FFBF8A"/>
                </a:solidFill>
              </a:rPr>
              <a:t>LA / t</a:t>
            </a:r>
            <a:r>
              <a:rPr lang="en-US" altLang="en-US" sz="28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Since </a:t>
            </a:r>
            <a:r>
              <a:rPr lang="en-US" altLang="en-US" sz="2800" i="1">
                <a:solidFill>
                  <a:srgbClr val="FFBF8A"/>
                </a:solidFill>
              </a:rPr>
              <a:t>L / t = v</a:t>
            </a:r>
            <a:r>
              <a:rPr lang="en-US" altLang="en-US" sz="2800"/>
              <a:t>, the </a:t>
            </a:r>
            <a:r>
              <a:rPr lang="en-US" altLang="en-US" sz="2800" b="1" i="1">
                <a:solidFill>
                  <a:schemeClr val="accent1"/>
                </a:solidFill>
              </a:rPr>
              <a:t>rate of flow = vA</a:t>
            </a:r>
            <a:r>
              <a:rPr lang="en-US" altLang="en-US" sz="280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en-US" sz="2800"/>
          </a:p>
        </p:txBody>
      </p:sp>
      <p:pic>
        <p:nvPicPr>
          <p:cNvPr id="41988" name="Picture 5">
            <a:extLst>
              <a:ext uri="{FF2B5EF4-FFF2-40B4-BE49-F238E27FC236}">
                <a16:creationId xmlns:a16="http://schemas.microsoft.com/office/drawing/2014/main" id="{313420D3-9625-4124-926E-6E378E6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63" y="3810000"/>
            <a:ext cx="5375275" cy="262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1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1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12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12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12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12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12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12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2451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498" name="Rectangle 2">
            <a:extLst>
              <a:ext uri="{FF2B5EF4-FFF2-40B4-BE49-F238E27FC236}">
                <a16:creationId xmlns:a16="http://schemas.microsoft.com/office/drawing/2014/main" id="{B151ACD4-35C3-47F8-A2D9-C9893F9E19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752600"/>
            <a:ext cx="8686800" cy="4419600"/>
          </a:xfrm>
        </p:spPr>
        <p:txBody>
          <a:bodyPr/>
          <a:lstStyle/>
          <a:p>
            <a:pPr eaLnBrk="1" hangingPunct="1"/>
            <a:r>
              <a:rPr lang="en-US" altLang="en-US" sz="2800">
                <a:solidFill>
                  <a:srgbClr val="FFFEC9"/>
                </a:solidFill>
              </a:rPr>
              <a:t>If the flow is </a:t>
            </a:r>
            <a:r>
              <a:rPr lang="en-US" altLang="en-US" sz="2800" b="1" i="1">
                <a:solidFill>
                  <a:schemeClr val="accent1"/>
                </a:solidFill>
              </a:rPr>
              <a:t>continuous</a:t>
            </a:r>
            <a:r>
              <a:rPr lang="en-US" altLang="en-US" sz="2800">
                <a:solidFill>
                  <a:srgbClr val="FFFEC9"/>
                </a:solidFill>
              </a:rPr>
              <a:t>, the rate of flow must be the same at any point along the pipe.</a:t>
            </a:r>
          </a:p>
          <a:p>
            <a:pPr eaLnBrk="1" hangingPunct="1"/>
            <a:r>
              <a:rPr lang="en-US" altLang="en-US" sz="2800">
                <a:solidFill>
                  <a:srgbClr val="FFFEC9"/>
                </a:solidFill>
              </a:rPr>
              <a:t>If the cross-sectional area </a:t>
            </a:r>
            <a:r>
              <a:rPr lang="en-US" altLang="en-US" sz="2800" i="1">
                <a:solidFill>
                  <a:srgbClr val="FFBF8A"/>
                </a:solidFill>
              </a:rPr>
              <a:t>A</a:t>
            </a:r>
            <a:r>
              <a:rPr lang="en-US" altLang="en-US" sz="2800">
                <a:solidFill>
                  <a:srgbClr val="FFFEC9"/>
                </a:solidFill>
              </a:rPr>
              <a:t> decreases, the speed </a:t>
            </a:r>
            <a:r>
              <a:rPr lang="en-US" altLang="en-US" sz="2800" i="1">
                <a:solidFill>
                  <a:srgbClr val="FFBF8A"/>
                </a:solidFill>
              </a:rPr>
              <a:t>v</a:t>
            </a:r>
            <a:r>
              <a:rPr lang="en-US" altLang="en-US" sz="2800">
                <a:solidFill>
                  <a:srgbClr val="FFFEC9"/>
                </a:solidFill>
              </a:rPr>
              <a:t> must increase to maintain the same rate of flow.</a:t>
            </a:r>
          </a:p>
        </p:txBody>
      </p:sp>
      <p:pic>
        <p:nvPicPr>
          <p:cNvPr id="44035" name="Picture 5">
            <a:extLst>
              <a:ext uri="{FF2B5EF4-FFF2-40B4-BE49-F238E27FC236}">
                <a16:creationId xmlns:a16="http://schemas.microsoft.com/office/drawing/2014/main" id="{2D5310FA-5FC9-4160-B553-09E97DFCB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63" y="3657600"/>
            <a:ext cx="5375275" cy="262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4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14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14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14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14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14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4498" grpId="0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546" name="Rectangle 2">
            <a:extLst>
              <a:ext uri="{FF2B5EF4-FFF2-40B4-BE49-F238E27FC236}">
                <a16:creationId xmlns:a16="http://schemas.microsoft.com/office/drawing/2014/main" id="{18C7878F-43B6-4C33-80B8-3A51A80BAC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381000"/>
            <a:ext cx="8686800" cy="5791200"/>
          </a:xfrm>
        </p:spPr>
        <p:txBody>
          <a:bodyPr/>
          <a:lstStyle/>
          <a:p>
            <a:pPr eaLnBrk="1" hangingPunct="1"/>
            <a:r>
              <a:rPr lang="en-US" altLang="en-US" sz="2400">
                <a:solidFill>
                  <a:srgbClr val="FFFEC9"/>
                </a:solidFill>
              </a:rPr>
              <a:t>The speed will also usually be greatest near the middle of the stream or pipe.</a:t>
            </a:r>
          </a:p>
          <a:p>
            <a:pPr eaLnBrk="1" hangingPunct="1"/>
            <a:r>
              <a:rPr lang="en-US" altLang="en-US" sz="2400">
                <a:solidFill>
                  <a:srgbClr val="FFFEC9"/>
                </a:solidFill>
              </a:rPr>
              <a:t>The fluid can be imagined as flowing in layers.</a:t>
            </a:r>
          </a:p>
          <a:p>
            <a:pPr eaLnBrk="1" hangingPunct="1"/>
            <a:r>
              <a:rPr lang="en-US" altLang="en-US" sz="2400">
                <a:solidFill>
                  <a:srgbClr val="FFFEC9"/>
                </a:solidFill>
              </a:rPr>
              <a:t>Because of frictional or viscous forces, a thin layer that does not move is usually next to the walls of the pipe or trough.</a:t>
            </a:r>
          </a:p>
          <a:p>
            <a:pPr eaLnBrk="1" hangingPunct="1"/>
            <a:r>
              <a:rPr lang="en-US" altLang="en-US" sz="2400">
                <a:solidFill>
                  <a:srgbClr val="FFFEC9"/>
                </a:solidFill>
              </a:rPr>
              <a:t>The fluid speed increases as the distance from the wall increases.</a:t>
            </a:r>
          </a:p>
          <a:p>
            <a:pPr eaLnBrk="1" hangingPunct="1"/>
            <a:r>
              <a:rPr lang="en-US" altLang="en-US" sz="2400">
                <a:solidFill>
                  <a:srgbClr val="FFFEC9"/>
                </a:solidFill>
              </a:rPr>
              <a:t>Each layer moves more slowly than the one above.</a:t>
            </a:r>
            <a:endParaRPr lang="en-US" altLang="en-US" sz="2800">
              <a:solidFill>
                <a:srgbClr val="FFFEC9"/>
              </a:solidFill>
            </a:endParaRP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54D03FC5-B0FB-49A0-B4D0-7E54C12B1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13" y="3429000"/>
            <a:ext cx="5243512" cy="256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6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16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16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16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16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16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5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165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165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165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16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16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16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5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165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165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165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6546" grpId="0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594" name="Rectangle 2">
            <a:extLst>
              <a:ext uri="{FF2B5EF4-FFF2-40B4-BE49-F238E27FC236}">
                <a16:creationId xmlns:a16="http://schemas.microsoft.com/office/drawing/2014/main" id="{F2514A1E-D8E9-419B-BFDC-984D6439D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381000"/>
            <a:ext cx="8686800" cy="5791200"/>
          </a:xfrm>
        </p:spPr>
        <p:txBody>
          <a:bodyPr/>
          <a:lstStyle/>
          <a:p>
            <a:pPr eaLnBrk="1" hangingPunct="1"/>
            <a:r>
              <a:rPr lang="en-US" altLang="en-US" sz="2400">
                <a:solidFill>
                  <a:srgbClr val="FFFEC9"/>
                </a:solidFill>
              </a:rPr>
              <a:t>For a fluid with low viscosity, the transition to the maximum speed occurs over a short distance from the wall.</a:t>
            </a:r>
          </a:p>
          <a:p>
            <a:pPr eaLnBrk="1" hangingPunct="1"/>
            <a:r>
              <a:rPr lang="en-US" altLang="en-US" sz="2400">
                <a:solidFill>
                  <a:srgbClr val="FFFEC9"/>
                </a:solidFill>
              </a:rPr>
              <a:t>For a fluid with high viscosity, the transition takes place over a larger distance, and the speed may vary throughout the pipe or trough.</a:t>
            </a:r>
            <a:endParaRPr lang="en-US" altLang="en-US" sz="2800">
              <a:solidFill>
                <a:srgbClr val="FFFEC9"/>
              </a:solidFill>
            </a:endParaRPr>
          </a:p>
        </p:txBody>
      </p:sp>
      <p:pic>
        <p:nvPicPr>
          <p:cNvPr id="48131" name="Picture 4">
            <a:extLst>
              <a:ext uri="{FF2B5EF4-FFF2-40B4-BE49-F238E27FC236}">
                <a16:creationId xmlns:a16="http://schemas.microsoft.com/office/drawing/2014/main" id="{30B89CF0-1468-4D3C-B1C0-102DACAF9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3" y="2209800"/>
            <a:ext cx="444817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8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18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18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18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18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18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8594" grpId="0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642" name="Rectangle 2">
            <a:extLst>
              <a:ext uri="{FF2B5EF4-FFF2-40B4-BE49-F238E27FC236}">
                <a16:creationId xmlns:a16="http://schemas.microsoft.com/office/drawing/2014/main" id="{A5135685-4745-4A67-8B19-8C4E92BE3C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381000"/>
            <a:ext cx="8686800" cy="5791200"/>
          </a:xfrm>
        </p:spPr>
        <p:txBody>
          <a:bodyPr/>
          <a:lstStyle/>
          <a:p>
            <a:pPr eaLnBrk="1" hangingPunct="1"/>
            <a:r>
              <a:rPr lang="en-US" altLang="en-US" sz="2200" b="1" i="1">
                <a:solidFill>
                  <a:schemeClr val="accent1"/>
                </a:solidFill>
              </a:rPr>
              <a:t>Laminar flow</a:t>
            </a:r>
            <a:r>
              <a:rPr lang="en-US" altLang="en-US" sz="2200">
                <a:solidFill>
                  <a:srgbClr val="FFFEC9"/>
                </a:solidFill>
              </a:rPr>
              <a:t> is smooth flow, with no eddies or other disturbances.</a:t>
            </a:r>
          </a:p>
          <a:p>
            <a:pPr lvl="1" eaLnBrk="1" hangingPunct="1"/>
            <a:r>
              <a:rPr lang="en-US" altLang="en-US" sz="2200">
                <a:solidFill>
                  <a:srgbClr val="FFFEC9"/>
                </a:solidFill>
              </a:rPr>
              <a:t>The </a:t>
            </a:r>
            <a:r>
              <a:rPr lang="en-US" altLang="en-US" sz="2200" b="1">
                <a:solidFill>
                  <a:schemeClr val="accent1"/>
                </a:solidFill>
              </a:rPr>
              <a:t>streamlines</a:t>
            </a:r>
            <a:r>
              <a:rPr lang="en-US" altLang="en-US" sz="2200">
                <a:solidFill>
                  <a:srgbClr val="FFFEC9"/>
                </a:solidFill>
              </a:rPr>
              <a:t> are roughly parallel.</a:t>
            </a:r>
          </a:p>
          <a:p>
            <a:pPr lvl="1" eaLnBrk="1" hangingPunct="1"/>
            <a:r>
              <a:rPr lang="en-US" altLang="en-US" sz="2200">
                <a:solidFill>
                  <a:srgbClr val="FFFEC9"/>
                </a:solidFill>
              </a:rPr>
              <a:t>The speeds of different layers may vary, but one layer moves smoothly past another.</a:t>
            </a:r>
          </a:p>
          <a:p>
            <a:pPr eaLnBrk="1" hangingPunct="1"/>
            <a:r>
              <a:rPr lang="en-US" altLang="en-US" sz="2200" b="1" i="1">
                <a:solidFill>
                  <a:schemeClr val="accent1"/>
                </a:solidFill>
              </a:rPr>
              <a:t>Turbulent flow</a:t>
            </a:r>
            <a:r>
              <a:rPr lang="en-US" altLang="en-US" sz="2200">
                <a:solidFill>
                  <a:srgbClr val="FFFEC9"/>
                </a:solidFill>
              </a:rPr>
              <a:t> does have eddies and whorls; the streamlines are no longer parallel.</a:t>
            </a:r>
            <a:endParaRPr lang="en-US" altLang="en-US" sz="2800">
              <a:solidFill>
                <a:srgbClr val="FFFEC9"/>
              </a:solidFill>
            </a:endParaRPr>
          </a:p>
        </p:txBody>
      </p:sp>
      <p:pic>
        <p:nvPicPr>
          <p:cNvPr id="50179" name="Picture 4">
            <a:extLst>
              <a:ext uri="{FF2B5EF4-FFF2-40B4-BE49-F238E27FC236}">
                <a16:creationId xmlns:a16="http://schemas.microsoft.com/office/drawing/2014/main" id="{536B3D64-6469-49FD-99A3-70F771C74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8" y="2743200"/>
            <a:ext cx="4162425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0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20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20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6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206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206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206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6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206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206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206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6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206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206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206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0642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690" name="Rectangle 2">
            <a:extLst>
              <a:ext uri="{FF2B5EF4-FFF2-40B4-BE49-F238E27FC236}">
                <a16:creationId xmlns:a16="http://schemas.microsoft.com/office/drawing/2014/main" id="{9219921C-C757-4CD9-8BA3-2C18D31576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381000"/>
            <a:ext cx="5029200" cy="5791200"/>
          </a:xfrm>
        </p:spPr>
        <p:txBody>
          <a:bodyPr/>
          <a:lstStyle/>
          <a:p>
            <a:pPr eaLnBrk="1" hangingPunct="1"/>
            <a:r>
              <a:rPr lang="en-US" altLang="en-US" sz="2800">
                <a:solidFill>
                  <a:srgbClr val="FFFEC9"/>
                </a:solidFill>
              </a:rPr>
              <a:t>Turbulent flow increases the fluid’s resistance to flowing through a pipe.</a:t>
            </a:r>
          </a:p>
          <a:p>
            <a:pPr eaLnBrk="1" hangingPunct="1"/>
            <a:r>
              <a:rPr lang="en-US" altLang="en-US" sz="2800">
                <a:solidFill>
                  <a:srgbClr val="FFFEC9"/>
                </a:solidFill>
              </a:rPr>
              <a:t>Higher speeds are more likely to exhibit turbulent flow.</a:t>
            </a:r>
          </a:p>
          <a:p>
            <a:pPr eaLnBrk="1" hangingPunct="1"/>
            <a:r>
              <a:rPr lang="en-US" altLang="en-US" sz="2800">
                <a:solidFill>
                  <a:srgbClr val="FFFEC9"/>
                </a:solidFill>
              </a:rPr>
              <a:t>Higher viscosities are less likely to exhibit turbulent flow.</a:t>
            </a:r>
          </a:p>
          <a:p>
            <a:pPr eaLnBrk="1" hangingPunct="1"/>
            <a:r>
              <a:rPr lang="en-US" altLang="en-US" sz="2800">
                <a:solidFill>
                  <a:srgbClr val="FFFEC9"/>
                </a:solidFill>
              </a:rPr>
              <a:t>Examples:</a:t>
            </a:r>
          </a:p>
          <a:p>
            <a:pPr lvl="1" eaLnBrk="1" hangingPunct="1"/>
            <a:r>
              <a:rPr lang="en-US" altLang="en-US" sz="2400">
                <a:solidFill>
                  <a:srgbClr val="FFFEC9"/>
                </a:solidFill>
              </a:rPr>
              <a:t>Narrowing of a stream</a:t>
            </a:r>
          </a:p>
          <a:p>
            <a:pPr lvl="1" eaLnBrk="1" hangingPunct="1"/>
            <a:r>
              <a:rPr lang="en-US" altLang="en-US" sz="2400">
                <a:solidFill>
                  <a:srgbClr val="FFFEC9"/>
                </a:solidFill>
              </a:rPr>
              <a:t>Water from a spigot</a:t>
            </a:r>
          </a:p>
          <a:p>
            <a:pPr lvl="1" eaLnBrk="1" hangingPunct="1"/>
            <a:r>
              <a:rPr lang="en-US" altLang="en-US" sz="2400">
                <a:solidFill>
                  <a:srgbClr val="FFFEC9"/>
                </a:solidFill>
              </a:rPr>
              <a:t>Smoke rising from a cigarette or candle.</a:t>
            </a:r>
          </a:p>
        </p:txBody>
      </p:sp>
      <p:pic>
        <p:nvPicPr>
          <p:cNvPr id="52227" name="Picture 4">
            <a:extLst>
              <a:ext uri="{FF2B5EF4-FFF2-40B4-BE49-F238E27FC236}">
                <a16:creationId xmlns:a16="http://schemas.microsoft.com/office/drawing/2014/main" id="{51CF8B8B-62B6-48F6-AD2B-BAE22142C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0" y="1370013"/>
            <a:ext cx="3860800" cy="391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2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22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22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6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226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226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226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6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226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226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226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6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226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226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226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6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226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226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226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6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226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226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226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6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226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226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226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2690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738" name="Rectangle 2">
            <a:extLst>
              <a:ext uri="{FF2B5EF4-FFF2-40B4-BE49-F238E27FC236}">
                <a16:creationId xmlns:a16="http://schemas.microsoft.com/office/drawing/2014/main" id="{5908D325-5E0A-4EAB-9284-FB27602110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4343400" cy="525780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en-US">
                <a:solidFill>
                  <a:srgbClr val="FFFEC9"/>
                </a:solidFill>
                <a:latin typeface="Comic Sans MS" panose="030F0702030302020204" pitchFamily="66" charset="0"/>
              </a:rPr>
              <a:t>Huge example: the famous red spot of Jupiter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>
                <a:solidFill>
                  <a:srgbClr val="FFFEC9"/>
                </a:solidFill>
                <a:latin typeface="Comic Sans MS" panose="030F0702030302020204" pitchFamily="66" charset="0"/>
              </a:rPr>
              <a:t>Whorls and eddies can be seen in the atmospheric gases.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>
                <a:solidFill>
                  <a:srgbClr val="FFFEC9"/>
                </a:solidFill>
                <a:latin typeface="Comic Sans MS" panose="030F0702030302020204" pitchFamily="66" charset="0"/>
              </a:rPr>
              <a:t>The giant red spot is thought to be a giant and very stable atmospheric eddy.</a:t>
            </a:r>
          </a:p>
        </p:txBody>
      </p:sp>
      <p:pic>
        <p:nvPicPr>
          <p:cNvPr id="54275" name="Picture 4">
            <a:extLst>
              <a:ext uri="{FF2B5EF4-FFF2-40B4-BE49-F238E27FC236}">
                <a16:creationId xmlns:a16="http://schemas.microsoft.com/office/drawing/2014/main" id="{FCAA0E62-CF49-4399-916E-6BE1FE540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25" y="1106488"/>
            <a:ext cx="4651375" cy="48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4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24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24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7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247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247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247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7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247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247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247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4738" grpId="0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622A3399-ECAB-48C6-AEBB-A67717A053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96925"/>
            <a:ext cx="7772400" cy="768350"/>
          </a:xfrm>
        </p:spPr>
        <p:txBody>
          <a:bodyPr/>
          <a:lstStyle/>
          <a:p>
            <a:r>
              <a:rPr lang="en-US" altLang="en-US"/>
              <a:t>Non-Newtonian Fluids</a:t>
            </a:r>
            <a:endParaRPr lang="en-CA" altLang="en-US"/>
          </a:p>
        </p:txBody>
      </p:sp>
      <p:pic>
        <p:nvPicPr>
          <p:cNvPr id="3" name="G1Op_1yG6lQ">
            <a:extLst>
              <a:ext uri="{FF2B5EF4-FFF2-40B4-BE49-F238E27FC236}">
                <a16:creationId xmlns:a16="http://schemas.microsoft.com/office/drawing/2014/main" id="{12B21A7E-425B-44C3-80BE-551BA451F33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8" y="1752600"/>
            <a:ext cx="7451725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B72B77F7-3CD8-4E71-A217-F3C788B115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/>
              <a:t>Bernoulli’s Principle</a:t>
            </a:r>
          </a:p>
        </p:txBody>
      </p:sp>
      <p:sp>
        <p:nvSpPr>
          <p:cNvPr id="1526787" name="Rectangle 3">
            <a:extLst>
              <a:ext uri="{FF2B5EF4-FFF2-40B4-BE49-F238E27FC236}">
                <a16:creationId xmlns:a16="http://schemas.microsoft.com/office/drawing/2014/main" id="{262AB100-CBEE-4880-B17F-C80A2E540B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981200"/>
            <a:ext cx="8915400" cy="4648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800"/>
              <a:t>How does a large passenger jet manage to get off the ground?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800"/>
              <a:t>What forces keep it in the air?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800"/>
              <a:t>How is a ball suspended in mid-air by a leaf blower?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800"/>
              <a:t>What happens if we do work on a fluid?</a:t>
            </a:r>
          </a:p>
          <a:p>
            <a:pPr lvl="1" eaLnBrk="1" hangingPunct="1"/>
            <a:r>
              <a:rPr lang="en-US" altLang="en-US" sz="2400" b="1" i="1">
                <a:solidFill>
                  <a:schemeClr val="accent1"/>
                </a:solidFill>
              </a:rPr>
              <a:t>Bernoulli’s principle</a:t>
            </a:r>
            <a:r>
              <a:rPr lang="en-US" altLang="en-US" sz="2400"/>
              <a:t> applies conservation of energy to the flow of fluids:</a:t>
            </a:r>
          </a:p>
          <a:p>
            <a:pPr lvl="1" eaLnBrk="1" hangingPunct="1"/>
            <a:r>
              <a:rPr lang="en-US" altLang="en-US" sz="2400" b="1">
                <a:solidFill>
                  <a:srgbClr val="FAA368"/>
                </a:solidFill>
              </a:rPr>
              <a:t>The sum of the pressure plus the 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b="1">
                <a:solidFill>
                  <a:srgbClr val="FAA368"/>
                </a:solidFill>
              </a:rPr>
              <a:t>	kinetic energy per unit volume of 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b="1">
                <a:solidFill>
                  <a:srgbClr val="FAA368"/>
                </a:solidFill>
              </a:rPr>
              <a:t>	a flowing fluid must remain constant.</a:t>
            </a:r>
          </a:p>
        </p:txBody>
      </p:sp>
      <p:graphicFrame>
        <p:nvGraphicFramePr>
          <p:cNvPr id="1526791" name="Object 7">
            <a:extLst>
              <a:ext uri="{FF2B5EF4-FFF2-40B4-BE49-F238E27FC236}">
                <a16:creationId xmlns:a16="http://schemas.microsoft.com/office/drawing/2014/main" id="{524DFD94-ED01-467F-BACA-8FD7D78598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29325" y="4800600"/>
          <a:ext cx="3114675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9" name="Equation" r:id="rId4" imgW="1320800" imgH="368300" progId="Equation.3">
                  <p:embed/>
                </p:oleObj>
              </mc:Choice>
              <mc:Fallback>
                <p:oleObj name="Equation" r:id="rId4" imgW="1320800" imgH="368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9325" y="4800600"/>
                        <a:ext cx="3114675" cy="868363"/>
                      </a:xfrm>
                      <a:prstGeom prst="rect">
                        <a:avLst/>
                      </a:prstGeom>
                      <a:solidFill>
                        <a:srgbClr val="EFFF5D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6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26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26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26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26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26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26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26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26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26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26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26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26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26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26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2" dur="1000"/>
                                        <p:tgtEl>
                                          <p:spTgt spid="1526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26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26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26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26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26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26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26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26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26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6787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60FC44ED-6606-4318-A175-1CE764344A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838200"/>
            <a:ext cx="3962400" cy="2530475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rgbClr val="EFFF5D"/>
                </a:solidFill>
                <a:latin typeface="Comic Sans MS" panose="030F0702030302020204" pitchFamily="66" charset="0"/>
              </a:rPr>
              <a:t>Pressure </a:t>
            </a:r>
            <a:r>
              <a:rPr lang="en-US" altLang="en-US" sz="4000" b="1" i="1">
                <a:solidFill>
                  <a:srgbClr val="EFFF5D"/>
                </a:solidFill>
                <a:latin typeface="Comic Sans MS" panose="030F0702030302020204" pitchFamily="66" charset="0"/>
              </a:rPr>
              <a:t>decreases</a:t>
            </a:r>
            <a:r>
              <a:rPr lang="en-US" altLang="en-US" sz="4000" b="1">
                <a:solidFill>
                  <a:srgbClr val="EFFF5D"/>
                </a:solidFill>
                <a:latin typeface="Comic Sans MS" panose="030F0702030302020204" pitchFamily="66" charset="0"/>
              </a:rPr>
              <a:t> with increasing speed.</a:t>
            </a:r>
            <a:endParaRPr lang="en-US" altLang="en-US"/>
          </a:p>
        </p:txBody>
      </p:sp>
      <p:sp>
        <p:nvSpPr>
          <p:cNvPr id="1530883" name="Rectangle 3">
            <a:extLst>
              <a:ext uri="{FF2B5EF4-FFF2-40B4-BE49-F238E27FC236}">
                <a16:creationId xmlns:a16="http://schemas.microsoft.com/office/drawing/2014/main" id="{0C74199C-937E-4516-8772-75EB78AC03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4800600"/>
            <a:ext cx="8382000" cy="1600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3600">
                <a:latin typeface="Comic Sans MS" panose="030F0702030302020204" pitchFamily="66" charset="0"/>
              </a:rPr>
              <a:t>Blowing across the top of a limp piece of paper causes the paper to </a:t>
            </a:r>
            <a:r>
              <a:rPr lang="en-US" altLang="en-US" sz="3600" b="1" i="1">
                <a:latin typeface="Comic Sans MS" panose="030F0702030302020204" pitchFamily="66" charset="0"/>
              </a:rPr>
              <a:t>rise</a:t>
            </a:r>
            <a:r>
              <a:rPr lang="en-US" altLang="en-US" sz="3600">
                <a:latin typeface="Comic Sans MS" panose="030F0702030302020204" pitchFamily="66" charset="0"/>
              </a:rPr>
              <a:t>, demonstrating Bernoulli’s principle.</a:t>
            </a:r>
          </a:p>
        </p:txBody>
      </p:sp>
      <p:pic>
        <p:nvPicPr>
          <p:cNvPr id="59396" name="Picture 5">
            <a:extLst>
              <a:ext uri="{FF2B5EF4-FFF2-40B4-BE49-F238E27FC236}">
                <a16:creationId xmlns:a16="http://schemas.microsoft.com/office/drawing/2014/main" id="{5A68274A-87F4-4A58-ADB1-7515B0239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23850"/>
            <a:ext cx="464820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0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0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088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39322502-FF42-435A-BBE9-0358FD062E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15000" y="609600"/>
            <a:ext cx="3429000" cy="1431925"/>
          </a:xfrm>
        </p:spPr>
        <p:txBody>
          <a:bodyPr/>
          <a:lstStyle/>
          <a:p>
            <a:pPr eaLnBrk="1" hangingPunct="1"/>
            <a:r>
              <a:rPr lang="en-US" altLang="en-US" b="1">
                <a:latin typeface="Comic Sans MS" panose="030F0702030302020204" pitchFamily="66" charset="0"/>
              </a:rPr>
              <a:t>Pressure</a:t>
            </a:r>
            <a:br>
              <a:rPr lang="en-US" altLang="en-US" b="1">
                <a:latin typeface="Comic Sans MS" panose="030F0702030302020204" pitchFamily="66" charset="0"/>
              </a:rPr>
            </a:br>
            <a:r>
              <a:rPr lang="en-US" altLang="en-US" b="1">
                <a:latin typeface="Comic Sans MS" panose="030F0702030302020204" pitchFamily="66" charset="0"/>
              </a:rPr>
              <a:t>explains...</a:t>
            </a:r>
            <a:endParaRPr lang="en-US" altLang="en-US"/>
          </a:p>
        </p:txBody>
      </p:sp>
      <p:pic>
        <p:nvPicPr>
          <p:cNvPr id="8195" name="Picture 4">
            <a:extLst>
              <a:ext uri="{FF2B5EF4-FFF2-40B4-BE49-F238E27FC236}">
                <a16:creationId xmlns:a16="http://schemas.microsoft.com/office/drawing/2014/main" id="{502410EE-7B57-4A22-BFA8-A2575C629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0"/>
            <a:ext cx="5008562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7">
            <a:extLst>
              <a:ext uri="{FF2B5EF4-FFF2-40B4-BE49-F238E27FC236}">
                <a16:creationId xmlns:a16="http://schemas.microsoft.com/office/drawing/2014/main" id="{8C1C28C2-E82E-4F4B-91D4-3EFAE687D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3" y="3398838"/>
            <a:ext cx="4973637" cy="345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Rectangle 8">
            <a:extLst>
              <a:ext uri="{FF2B5EF4-FFF2-40B4-BE49-F238E27FC236}">
                <a16:creationId xmlns:a16="http://schemas.microsoft.com/office/drawing/2014/main" id="{0D984496-0550-4773-8327-7896B643E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86200"/>
            <a:ext cx="3429000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400" b="1">
                <a:solidFill>
                  <a:schemeClr val="tx2"/>
                </a:solidFill>
                <a:latin typeface="Comic Sans MS" panose="030F0702030302020204" pitchFamily="66" charset="0"/>
              </a:rPr>
              <a:t>floating objects and moving fluids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109A98C2-6C72-4799-A995-FAFB258502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609600"/>
            <a:ext cx="3352800" cy="1739900"/>
          </a:xfrm>
        </p:spPr>
        <p:txBody>
          <a:bodyPr/>
          <a:lstStyle/>
          <a:p>
            <a:pPr eaLnBrk="1" hangingPunct="1"/>
            <a:r>
              <a:rPr lang="en-US" altLang="en-US" sz="3600" b="1">
                <a:solidFill>
                  <a:srgbClr val="EFFF5D"/>
                </a:solidFill>
                <a:latin typeface="Comic Sans MS" panose="030F0702030302020204" pitchFamily="66" charset="0"/>
              </a:rPr>
              <a:t>How does an airplane wing work?</a:t>
            </a:r>
            <a:endParaRPr lang="en-US" altLang="en-US"/>
          </a:p>
        </p:txBody>
      </p:sp>
      <p:sp>
        <p:nvSpPr>
          <p:cNvPr id="1532931" name="Rectangle 3">
            <a:extLst>
              <a:ext uri="{FF2B5EF4-FFF2-40B4-BE49-F238E27FC236}">
                <a16:creationId xmlns:a16="http://schemas.microsoft.com/office/drawing/2014/main" id="{B69CB74F-C2D4-4285-8242-F9FB241881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3505200"/>
            <a:ext cx="8763000" cy="2743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/>
              <a:t>The shape and tilt of the wing cause the air to move faster across the top than across the bottom.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This causes a lower pressure on the top of the wing.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The pressure difference produces a net upward force, or </a:t>
            </a:r>
            <a:r>
              <a:rPr lang="en-US" altLang="en-US" sz="2800" b="1" i="1">
                <a:solidFill>
                  <a:schemeClr val="accent1"/>
                </a:solidFill>
              </a:rPr>
              <a:t>lift</a:t>
            </a:r>
            <a:r>
              <a:rPr lang="en-US" altLang="en-US" sz="2800"/>
              <a:t>, acting on the wing.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When the lift balances the airplane’s weight, the airplane will fly.</a:t>
            </a:r>
          </a:p>
        </p:txBody>
      </p:sp>
      <p:pic>
        <p:nvPicPr>
          <p:cNvPr id="61444" name="Picture 5" descr="09_25">
            <a:extLst>
              <a:ext uri="{FF2B5EF4-FFF2-40B4-BE49-F238E27FC236}">
                <a16:creationId xmlns:a16="http://schemas.microsoft.com/office/drawing/2014/main" id="{363358B8-D979-41D9-BAF8-B2E689EAE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52400"/>
            <a:ext cx="5419725" cy="328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2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2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2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2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2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32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32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32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2931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5DE88FAB-D339-4A5A-A406-3BF3435837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609600"/>
            <a:ext cx="3352800" cy="1739900"/>
          </a:xfrm>
        </p:spPr>
        <p:txBody>
          <a:bodyPr/>
          <a:lstStyle/>
          <a:p>
            <a:pPr eaLnBrk="1" hangingPunct="1"/>
            <a:r>
              <a:rPr lang="en-US" altLang="en-US" sz="3600" b="1">
                <a:solidFill>
                  <a:srgbClr val="EFFF5D"/>
                </a:solidFill>
                <a:latin typeface="Comic Sans MS" panose="030F0702030302020204" pitchFamily="66" charset="0"/>
              </a:rPr>
              <a:t>Why does a curveball curve?</a:t>
            </a:r>
            <a:endParaRPr lang="en-US" altLang="en-US"/>
          </a:p>
        </p:txBody>
      </p:sp>
      <p:sp>
        <p:nvSpPr>
          <p:cNvPr id="1537028" name="Rectangle 4">
            <a:extLst>
              <a:ext uri="{FF2B5EF4-FFF2-40B4-BE49-F238E27FC236}">
                <a16:creationId xmlns:a16="http://schemas.microsoft.com/office/drawing/2014/main" id="{1D57A994-9E13-4939-85F7-083635767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81400"/>
            <a:ext cx="8839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3600">
                <a:latin typeface="Comic Sans MS" panose="030F0702030302020204" pitchFamily="66" charset="0"/>
              </a:rPr>
              <a:t>  The whirlpool of air created by the spin of the ball causes the air to move more rapidly on one side than the other.  The difference in pressure produces a force toward the lower-pressure, higher-airspeed side.</a:t>
            </a:r>
          </a:p>
        </p:txBody>
      </p:sp>
      <p:pic>
        <p:nvPicPr>
          <p:cNvPr id="63492" name="Picture 5">
            <a:extLst>
              <a:ext uri="{FF2B5EF4-FFF2-40B4-BE49-F238E27FC236}">
                <a16:creationId xmlns:a16="http://schemas.microsoft.com/office/drawing/2014/main" id="{E6ADB7DB-2E94-4358-AC81-6582F3DAF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3975"/>
            <a:ext cx="4422775" cy="348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7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7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02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27A56CBF-7EA2-467F-BA08-14743D39DE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Pressure and Pascal’s Principle</a:t>
            </a:r>
          </a:p>
        </p:txBody>
      </p:sp>
      <p:pic>
        <p:nvPicPr>
          <p:cNvPr id="10243" name="Picture 9">
            <a:extLst>
              <a:ext uri="{FF2B5EF4-FFF2-40B4-BE49-F238E27FC236}">
                <a16:creationId xmlns:a16="http://schemas.microsoft.com/office/drawing/2014/main" id="{B2D7E64D-86BD-4D44-8609-F3667ABFF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189288"/>
            <a:ext cx="3598863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3002" name="Text Box 10">
            <a:extLst>
              <a:ext uri="{FF2B5EF4-FFF2-40B4-BE49-F238E27FC236}">
                <a16:creationId xmlns:a16="http://schemas.microsoft.com/office/drawing/2014/main" id="{AA9A9811-E586-41DC-A32A-F2B75F14F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209800"/>
            <a:ext cx="5181600" cy="409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buFont typeface="Wingdings" panose="05000000000000000000" pitchFamily="2" charset="2"/>
              <a:buNone/>
            </a:pPr>
            <a:r>
              <a:rPr lang="en-US" altLang="en-US" sz="4000">
                <a:latin typeface="Comic Sans MS" panose="030F0702030302020204" pitchFamily="66" charset="0"/>
              </a:rPr>
              <a:t>Why does a smaller person wearing </a:t>
            </a:r>
          </a:p>
          <a:p>
            <a:pPr algn="r" eaLnBrk="1" hangingPunct="1">
              <a:buFont typeface="Wingdings" panose="05000000000000000000" pitchFamily="2" charset="2"/>
              <a:buNone/>
            </a:pPr>
            <a:r>
              <a:rPr lang="en-US" altLang="en-US" sz="4000">
                <a:latin typeface="Comic Sans MS" panose="030F0702030302020204" pitchFamily="66" charset="0"/>
              </a:rPr>
              <a:t>high-heel shoes sink into soft ground more than a larger person wearing large shoes?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3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30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3002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C54A0874-E6BC-4599-A3C2-2AA2D0011A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/>
              <a:t>Pressure</a:t>
            </a:r>
          </a:p>
        </p:txBody>
      </p:sp>
      <p:pic>
        <p:nvPicPr>
          <p:cNvPr id="12291" name="Picture 4">
            <a:extLst>
              <a:ext uri="{FF2B5EF4-FFF2-40B4-BE49-F238E27FC236}">
                <a16:creationId xmlns:a16="http://schemas.microsoft.com/office/drawing/2014/main" id="{C04B8344-583A-47E3-819D-E68665E17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189288"/>
            <a:ext cx="3598863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3782" name="Rectangle 6">
            <a:extLst>
              <a:ext uri="{FF2B5EF4-FFF2-40B4-BE49-F238E27FC236}">
                <a16:creationId xmlns:a16="http://schemas.microsoft.com/office/drawing/2014/main" id="{34FE6E42-68D4-4816-9D5A-D2F51615E9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981200"/>
            <a:ext cx="5334000" cy="42672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/>
              <a:t>The man weighs more, so he exerts a larger force on the ground.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The woman weighs less, but the force she exerts on the ground is spread over a much smaller area.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b="1" i="1">
                <a:solidFill>
                  <a:schemeClr val="accent1"/>
                </a:solidFill>
              </a:rPr>
              <a:t>Pressure</a:t>
            </a:r>
            <a:r>
              <a:rPr lang="en-US" altLang="en-US" sz="2400"/>
              <a:t> takes into account both force and the area over which the force is applied.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Pressure is the ratio of the force to the area over which it is applied: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sz="2000"/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Units: 1 N/m</a:t>
            </a:r>
            <a:r>
              <a:rPr lang="en-US" altLang="en-US" sz="2000" baseline="30000"/>
              <a:t>2</a:t>
            </a:r>
            <a:r>
              <a:rPr lang="en-US" altLang="en-US" sz="2000"/>
              <a:t> = 1 Pa (pascal)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Pressure is the quantity that determines whether the soil will yield.</a:t>
            </a:r>
          </a:p>
        </p:txBody>
      </p:sp>
      <p:graphicFrame>
        <p:nvGraphicFramePr>
          <p:cNvPr id="1483783" name="Object 7">
            <a:extLst>
              <a:ext uri="{FF2B5EF4-FFF2-40B4-BE49-F238E27FC236}">
                <a16:creationId xmlns:a16="http://schemas.microsoft.com/office/drawing/2014/main" id="{FEFF006B-8B42-4F7C-946E-7E86749FEE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91000" y="4876800"/>
          <a:ext cx="989013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" name="Equation" r:id="rId5" imgW="419100" imgH="368300" progId="Equation.3">
                  <p:embed/>
                </p:oleObj>
              </mc:Choice>
              <mc:Fallback>
                <p:oleObj name="Equation" r:id="rId5" imgW="419100" imgH="368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876800"/>
                        <a:ext cx="989013" cy="868363"/>
                      </a:xfrm>
                      <a:prstGeom prst="rect">
                        <a:avLst/>
                      </a:prstGeom>
                      <a:solidFill>
                        <a:srgbClr val="EFFF5D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83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83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83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7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837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837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837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83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83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83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83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83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83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483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7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837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837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837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7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837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837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837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3782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FCE3579-790F-4C38-90EE-0E1FF26899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/>
              <a:t>Pascal’s Principle</a:t>
            </a:r>
          </a:p>
        </p:txBody>
      </p:sp>
      <p:sp>
        <p:nvSpPr>
          <p:cNvPr id="1168387" name="Rectangle 3">
            <a:extLst>
              <a:ext uri="{FF2B5EF4-FFF2-40B4-BE49-F238E27FC236}">
                <a16:creationId xmlns:a16="http://schemas.microsoft.com/office/drawing/2014/main" id="{D2617909-5751-49C0-8B4F-37FB0A94DE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1981200"/>
            <a:ext cx="4724400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800"/>
              <a:t>What happens inside a fluid when pressure is exerted on it?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800"/>
              <a:t>Does pressure have a direction?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800"/>
              <a:t>Does it transmit a force to the walls or bottom of a container?</a:t>
            </a:r>
          </a:p>
        </p:txBody>
      </p:sp>
      <p:pic>
        <p:nvPicPr>
          <p:cNvPr id="14340" name="Picture 6">
            <a:extLst>
              <a:ext uri="{FF2B5EF4-FFF2-40B4-BE49-F238E27FC236}">
                <a16:creationId xmlns:a16="http://schemas.microsoft.com/office/drawing/2014/main" id="{E9FBF762-7F2C-4074-8485-A62EDF00E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74850"/>
            <a:ext cx="2995613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8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68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68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68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68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68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68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68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68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387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510525C9-09F1-4B0D-AEE5-9C4D39FAEB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/>
              <a:t>Pascal’s Principle</a:t>
            </a:r>
          </a:p>
        </p:txBody>
      </p:sp>
      <p:sp>
        <p:nvSpPr>
          <p:cNvPr id="1485827" name="Rectangle 3">
            <a:extLst>
              <a:ext uri="{FF2B5EF4-FFF2-40B4-BE49-F238E27FC236}">
                <a16:creationId xmlns:a16="http://schemas.microsoft.com/office/drawing/2014/main" id="{C6DDEA24-2B2D-42CD-98E0-0FA3F4BA51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828800"/>
            <a:ext cx="5943600" cy="4419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/>
              <a:t>Fluid pushes outward uniformly in all directions when compressed.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Any increase in pressure is transmitted uniformly throughout the fluid.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Pressure exerted on a piston extends uniformly throughout the fluid, causing it to push outward with equal force per unit area on the walls and the bottom of the cylinder.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This is the basis of </a:t>
            </a:r>
            <a:r>
              <a:rPr lang="en-US" altLang="en-US" sz="2400" b="1" i="1">
                <a:solidFill>
                  <a:schemeClr val="accent1"/>
                </a:solidFill>
              </a:rPr>
              <a:t>Pascal’s Principle</a:t>
            </a:r>
            <a:r>
              <a:rPr lang="en-US" altLang="en-US" sz="2400"/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>
                <a:solidFill>
                  <a:srgbClr val="FFBF8A"/>
                </a:solidFill>
              </a:rPr>
              <a:t>Any change in the pressure of a fluid is transmitted uniformly in all directions throughout the fluid.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4C35F74A-C044-4359-A110-CE25E00FC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74850"/>
            <a:ext cx="2995613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85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85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85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85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85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85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85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85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85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85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85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85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85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85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85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5827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9592C608-278F-4BC7-9F69-DB853478B8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609600"/>
            <a:ext cx="3352800" cy="1739900"/>
          </a:xfrm>
        </p:spPr>
        <p:txBody>
          <a:bodyPr/>
          <a:lstStyle/>
          <a:p>
            <a:pPr eaLnBrk="1" hangingPunct="1"/>
            <a:r>
              <a:rPr lang="en-US" altLang="en-US" sz="3600" b="1">
                <a:solidFill>
                  <a:srgbClr val="EFFF5D"/>
                </a:solidFill>
                <a:latin typeface="Comic Sans MS" panose="030F0702030302020204" pitchFamily="66" charset="0"/>
              </a:rPr>
              <a:t>How does a hydraulic jack work?</a:t>
            </a:r>
            <a:endParaRPr lang="en-US" altLang="en-US"/>
          </a:p>
        </p:txBody>
      </p:sp>
      <p:sp>
        <p:nvSpPr>
          <p:cNvPr id="1489924" name="Rectangle 4">
            <a:extLst>
              <a:ext uri="{FF2B5EF4-FFF2-40B4-BE49-F238E27FC236}">
                <a16:creationId xmlns:a16="http://schemas.microsoft.com/office/drawing/2014/main" id="{8C1FED3A-4028-4BB0-8B17-4E282317B0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3352800"/>
            <a:ext cx="9144000" cy="3200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>
                <a:solidFill>
                  <a:srgbClr val="FFFEC9"/>
                </a:solidFill>
              </a:rPr>
              <a:t>A force applied to a piston with a small area can produce a large increase in pressure in the fluid because of the small area of the piston.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solidFill>
                  <a:srgbClr val="FFFEC9"/>
                </a:solidFill>
              </a:rPr>
              <a:t>This increase in pressure is transmitted through the fluid to the piston with the larger area.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solidFill>
                  <a:srgbClr val="FFFEC9"/>
                </a:solidFill>
              </a:rPr>
              <a:t>The force exerted on the larger piston is proportional to the area of the piston: </a:t>
            </a:r>
            <a:r>
              <a:rPr lang="en-US" altLang="en-US" sz="2400" b="1" i="1">
                <a:solidFill>
                  <a:srgbClr val="FFBF8A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2400" b="1">
                <a:solidFill>
                  <a:srgbClr val="FFBF8A"/>
                </a:solidFill>
              </a:rPr>
              <a:t> = </a:t>
            </a:r>
            <a:r>
              <a:rPr lang="en-US" altLang="en-US" sz="2400" b="1" i="1">
                <a:solidFill>
                  <a:srgbClr val="FFBF8A"/>
                </a:solidFill>
                <a:latin typeface="Times New Roman" panose="02020603050405020304" pitchFamily="18" charset="0"/>
              </a:rPr>
              <a:t>PA</a:t>
            </a:r>
            <a:r>
              <a:rPr lang="en-US" altLang="en-US" sz="2400">
                <a:solidFill>
                  <a:srgbClr val="FFFEC9"/>
                </a:solidFill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solidFill>
                  <a:srgbClr val="FFFEC9"/>
                </a:solidFill>
              </a:rPr>
              <a:t>Applying the same pressure to the larger area of the second piston results in a larger force on the second piston.</a:t>
            </a:r>
          </a:p>
        </p:txBody>
      </p:sp>
      <p:pic>
        <p:nvPicPr>
          <p:cNvPr id="18436" name="Picture 5">
            <a:extLst>
              <a:ext uri="{FF2B5EF4-FFF2-40B4-BE49-F238E27FC236}">
                <a16:creationId xmlns:a16="http://schemas.microsoft.com/office/drawing/2014/main" id="{CC3530FE-AEB5-41D0-A152-1B0349E26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825" y="152400"/>
            <a:ext cx="4714875" cy="317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9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9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9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899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899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9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899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899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9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899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899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992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80B8E855-9D63-49FB-81F5-8831ABBC54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465138"/>
            <a:ext cx="9144000" cy="1431925"/>
          </a:xfrm>
        </p:spPr>
        <p:txBody>
          <a:bodyPr/>
          <a:lstStyle/>
          <a:p>
            <a:pPr eaLnBrk="1" hangingPunct="1"/>
            <a:r>
              <a:rPr lang="en-US" altLang="en-US"/>
              <a:t>Atmospheric Pressure and the Behavior of Gases</a:t>
            </a:r>
          </a:p>
        </p:txBody>
      </p:sp>
      <p:sp>
        <p:nvSpPr>
          <p:cNvPr id="1145859" name="Rectangle 3">
            <a:extLst>
              <a:ext uri="{FF2B5EF4-FFF2-40B4-BE49-F238E27FC236}">
                <a16:creationId xmlns:a16="http://schemas.microsoft.com/office/drawing/2014/main" id="{ED2882FD-72BC-4AC5-B81D-3C3D4F1428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6934200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/>
              <a:t>Living on the surface of the earth, we are at the bottom of a sea of air.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This sea of air is thinner at higher altitudes.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It is also thinner during certain weather conditions.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We describe this property by </a:t>
            </a:r>
            <a:r>
              <a:rPr lang="en-US" altLang="en-US" sz="2400" b="1" i="1">
                <a:solidFill>
                  <a:schemeClr val="accent1"/>
                </a:solidFill>
              </a:rPr>
              <a:t>atmospheric pressure</a:t>
            </a:r>
            <a:r>
              <a:rPr lang="en-US" altLang="en-US" sz="2400"/>
              <a:t>: the pressure of the layer of air that surrounds the earth.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At sea level, the atmospheric pressure is 100 kPa, or 14.7 pounds per square inch, but it decreases with altitude.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5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45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45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45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45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45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45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45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45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45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45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45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45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45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45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5859" grpId="0" build="p" bldLvl="2"/>
    </p:bldLst>
  </p:timing>
</p:sld>
</file>

<file path=ppt/theme/theme1.xml><?xml version="1.0" encoding="utf-8"?>
<a:theme xmlns:a="http://schemas.openxmlformats.org/drawingml/2006/main" name="arny">
  <a:themeElements>
    <a:clrScheme name="arny 1">
      <a:dk1>
        <a:srgbClr val="000044"/>
      </a:dk1>
      <a:lt1>
        <a:srgbClr val="FFFFFF"/>
      </a:lt1>
      <a:dk2>
        <a:srgbClr val="000066"/>
      </a:dk2>
      <a:lt2>
        <a:srgbClr val="FFCC00"/>
      </a:lt2>
      <a:accent1>
        <a:srgbClr val="9CE157"/>
      </a:accent1>
      <a:accent2>
        <a:srgbClr val="2663A0"/>
      </a:accent2>
      <a:accent3>
        <a:srgbClr val="AAAAB8"/>
      </a:accent3>
      <a:accent4>
        <a:srgbClr val="DADADA"/>
      </a:accent4>
      <a:accent5>
        <a:srgbClr val="CBEEB4"/>
      </a:accent5>
      <a:accent6>
        <a:srgbClr val="215991"/>
      </a:accent6>
      <a:hlink>
        <a:srgbClr val="F98D43"/>
      </a:hlink>
      <a:folHlink>
        <a:srgbClr val="CC3300"/>
      </a:folHlink>
    </a:clrScheme>
    <a:fontScheme name="arny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7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79" charset="0"/>
          </a:defRPr>
        </a:defPPr>
      </a:lstStyle>
    </a:lnDef>
  </a:objectDefaults>
  <a:extraClrSchemeLst>
    <a:extraClrScheme>
      <a:clrScheme name="arny 1">
        <a:dk1>
          <a:srgbClr val="000044"/>
        </a:dk1>
        <a:lt1>
          <a:srgbClr val="FFFFFF"/>
        </a:lt1>
        <a:dk2>
          <a:srgbClr val="000066"/>
        </a:dk2>
        <a:lt2>
          <a:srgbClr val="FFCC00"/>
        </a:lt2>
        <a:accent1>
          <a:srgbClr val="9CE157"/>
        </a:accent1>
        <a:accent2>
          <a:srgbClr val="2663A0"/>
        </a:accent2>
        <a:accent3>
          <a:srgbClr val="AAAAB8"/>
        </a:accent3>
        <a:accent4>
          <a:srgbClr val="DADADA"/>
        </a:accent4>
        <a:accent5>
          <a:srgbClr val="CBEEB4"/>
        </a:accent5>
        <a:accent6>
          <a:srgbClr val="215991"/>
        </a:accent6>
        <a:hlink>
          <a:srgbClr val="F98D4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ny 2">
        <a:dk1>
          <a:srgbClr val="000066"/>
        </a:dk1>
        <a:lt1>
          <a:srgbClr val="9CC2E8"/>
        </a:lt1>
        <a:dk2>
          <a:srgbClr val="4D4D4D"/>
        </a:dk2>
        <a:lt2>
          <a:srgbClr val="7DAFE1"/>
        </a:lt2>
        <a:accent1>
          <a:srgbClr val="26D2E4"/>
        </a:accent1>
        <a:accent2>
          <a:srgbClr val="D0E2F4"/>
        </a:accent2>
        <a:accent3>
          <a:srgbClr val="CBDDF2"/>
        </a:accent3>
        <a:accent4>
          <a:srgbClr val="000056"/>
        </a:accent4>
        <a:accent5>
          <a:srgbClr val="ACE5EF"/>
        </a:accent5>
        <a:accent6>
          <a:srgbClr val="BCCDDD"/>
        </a:accent6>
        <a:hlink>
          <a:srgbClr val="003366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ny 3">
        <a:dk1>
          <a:srgbClr val="000000"/>
        </a:dk1>
        <a:lt1>
          <a:srgbClr val="EAEAEA"/>
        </a:lt1>
        <a:dk2>
          <a:srgbClr val="333333"/>
        </a:dk2>
        <a:lt2>
          <a:srgbClr val="DDDDDD"/>
        </a:lt2>
        <a:accent1>
          <a:srgbClr val="C0C0C0"/>
        </a:accent1>
        <a:accent2>
          <a:srgbClr val="FFFFFF"/>
        </a:accent2>
        <a:accent3>
          <a:srgbClr val="F3F3F3"/>
        </a:accent3>
        <a:accent4>
          <a:srgbClr val="000000"/>
        </a:accent4>
        <a:accent5>
          <a:srgbClr val="DCDCDC"/>
        </a:accent5>
        <a:accent6>
          <a:srgbClr val="E7E7E7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ny 4">
        <a:dk1>
          <a:srgbClr val="002E2D"/>
        </a:dk1>
        <a:lt1>
          <a:srgbClr val="FFFFFF"/>
        </a:lt1>
        <a:dk2>
          <a:srgbClr val="005250"/>
        </a:dk2>
        <a:lt2>
          <a:srgbClr val="FFCC00"/>
        </a:lt2>
        <a:accent1>
          <a:srgbClr val="9CE157"/>
        </a:accent1>
        <a:accent2>
          <a:srgbClr val="00817E"/>
        </a:accent2>
        <a:accent3>
          <a:srgbClr val="AAB3B3"/>
        </a:accent3>
        <a:accent4>
          <a:srgbClr val="DADADA"/>
        </a:accent4>
        <a:accent5>
          <a:srgbClr val="CBEEB4"/>
        </a:accent5>
        <a:accent6>
          <a:srgbClr val="007472"/>
        </a:accent6>
        <a:hlink>
          <a:srgbClr val="FFFF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ny 5">
        <a:dk1>
          <a:srgbClr val="291A4C"/>
        </a:dk1>
        <a:lt1>
          <a:srgbClr val="FFFFFF"/>
        </a:lt1>
        <a:dk2>
          <a:srgbClr val="3B256B"/>
        </a:dk2>
        <a:lt2>
          <a:srgbClr val="FFCC00"/>
        </a:lt2>
        <a:accent1>
          <a:srgbClr val="6EBFCA"/>
        </a:accent1>
        <a:accent2>
          <a:srgbClr val="56369C"/>
        </a:accent2>
        <a:accent3>
          <a:srgbClr val="AFACBA"/>
        </a:accent3>
        <a:accent4>
          <a:srgbClr val="DADADA"/>
        </a:accent4>
        <a:accent5>
          <a:srgbClr val="BADCE1"/>
        </a:accent5>
        <a:accent6>
          <a:srgbClr val="4D308D"/>
        </a:accent6>
        <a:hlink>
          <a:srgbClr val="CCCCFF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ny 6">
        <a:dk1>
          <a:srgbClr val="511D30"/>
        </a:dk1>
        <a:lt1>
          <a:srgbClr val="FFFFFF"/>
        </a:lt1>
        <a:dk2>
          <a:srgbClr val="6D2740"/>
        </a:dk2>
        <a:lt2>
          <a:srgbClr val="FDD409"/>
        </a:lt2>
        <a:accent1>
          <a:srgbClr val="FDB83B"/>
        </a:accent1>
        <a:accent2>
          <a:srgbClr val="9D395D"/>
        </a:accent2>
        <a:accent3>
          <a:srgbClr val="BAACAF"/>
        </a:accent3>
        <a:accent4>
          <a:srgbClr val="DADADA"/>
        </a:accent4>
        <a:accent5>
          <a:srgbClr val="FED8AF"/>
        </a:accent5>
        <a:accent6>
          <a:srgbClr val="8E3353"/>
        </a:accent6>
        <a:hlink>
          <a:srgbClr val="FF99CC"/>
        </a:hlink>
        <a:folHlink>
          <a:srgbClr val="D6009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HD:Applications:Microsoft Office 2004:Templates:My Templates:arny.pot</Template>
  <TotalTime>2665</TotalTime>
  <Words>1804</Words>
  <Application>Microsoft Office PowerPoint</Application>
  <PresentationFormat>On-screen Show (4:3)</PresentationFormat>
  <Paragraphs>164</Paragraphs>
  <Slides>31</Slides>
  <Notes>28</Notes>
  <HiddenSlides>0</HiddenSlides>
  <MMClips>3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Times New Roman</vt:lpstr>
      <vt:lpstr>Arial</vt:lpstr>
      <vt:lpstr>Arial Black</vt:lpstr>
      <vt:lpstr>Wingdings</vt:lpstr>
      <vt:lpstr>Comic Sans MS</vt:lpstr>
      <vt:lpstr>Symbol</vt:lpstr>
      <vt:lpstr>arny</vt:lpstr>
      <vt:lpstr>Microsoft Equation</vt:lpstr>
      <vt:lpstr>Microsoft Equation 3.0</vt:lpstr>
      <vt:lpstr>The Behavior of Fluids</vt:lpstr>
      <vt:lpstr>Blaise Pascal</vt:lpstr>
      <vt:lpstr>Pressure explains...</vt:lpstr>
      <vt:lpstr>Pressure and Pascal’s Principle</vt:lpstr>
      <vt:lpstr>Pressure</vt:lpstr>
      <vt:lpstr>Pascal’s Principle</vt:lpstr>
      <vt:lpstr>Pascal’s Principle</vt:lpstr>
      <vt:lpstr>How does a hydraulic jack work?</vt:lpstr>
      <vt:lpstr>Atmospheric Pressure and the Behavior of Gases</vt:lpstr>
      <vt:lpstr>PowerPoint Presentation</vt:lpstr>
      <vt:lpstr>PowerPoint Presentation</vt:lpstr>
      <vt:lpstr>Boyle’s Law</vt:lpstr>
      <vt:lpstr>Boyle’s Law</vt:lpstr>
      <vt:lpstr>A fixed quantity of gas is held in a cylinder capped at one end by a movable piston.  The pressure of the gas is initially 1 atmosphere (101 kPa) and the volume is initially 0.3 m3.  What is the final volume of the gas if the pressure is increased to 3 atmospheres at constant temperature?</vt:lpstr>
      <vt:lpstr>Archimedes</vt:lpstr>
      <vt:lpstr>Archimedes’ Principle</vt:lpstr>
      <vt:lpstr>PowerPoint Presentation</vt:lpstr>
      <vt:lpstr>PowerPoint Presentation</vt:lpstr>
      <vt:lpstr>Fluids in Motion</vt:lpstr>
      <vt:lpstr>Fluids in Motion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Non-Newtonian Fluids</vt:lpstr>
      <vt:lpstr>Bernoulli’s Principle</vt:lpstr>
      <vt:lpstr>Pressure decreases with increasing speed.</vt:lpstr>
      <vt:lpstr>How does an airplane wing work?</vt:lpstr>
      <vt:lpstr>Why does a curveball curve?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09</dc:title>
  <dc:subject>Griffith Physics 7th</dc:subject>
  <dc:creator>edited by Brian Carter</dc:creator>
  <cp:keywords/>
  <dc:description/>
  <cp:lastModifiedBy>cloudconvert_14</cp:lastModifiedBy>
  <cp:revision>42</cp:revision>
  <cp:lastPrinted>2006-03-07T20:21:09Z</cp:lastPrinted>
  <dcterms:created xsi:type="dcterms:W3CDTF">2006-04-09T17:56:51Z</dcterms:created>
  <dcterms:modified xsi:type="dcterms:W3CDTF">2025-02-11T17:00:53Z</dcterms:modified>
  <cp:category/>
</cp:coreProperties>
</file>